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handoutMasterIdLst>
    <p:handoutMasterId r:id="rId68"/>
  </p:handoutMasterIdLst>
  <p:sldIdLst>
    <p:sldId id="256" r:id="rId2"/>
    <p:sldId id="315" r:id="rId3"/>
    <p:sldId id="292" r:id="rId4"/>
    <p:sldId id="293" r:id="rId5"/>
    <p:sldId id="294" r:id="rId6"/>
    <p:sldId id="295" r:id="rId7"/>
    <p:sldId id="296" r:id="rId8"/>
    <p:sldId id="297" r:id="rId9"/>
    <p:sldId id="323" r:id="rId10"/>
    <p:sldId id="310" r:id="rId11"/>
    <p:sldId id="311" r:id="rId12"/>
    <p:sldId id="312" r:id="rId13"/>
    <p:sldId id="313" r:id="rId14"/>
    <p:sldId id="314" r:id="rId15"/>
    <p:sldId id="257" r:id="rId16"/>
    <p:sldId id="258" r:id="rId17"/>
    <p:sldId id="316"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99" r:id="rId35"/>
    <p:sldId id="275" r:id="rId36"/>
    <p:sldId id="276" r:id="rId37"/>
    <p:sldId id="277" r:id="rId38"/>
    <p:sldId id="322" r:id="rId39"/>
    <p:sldId id="278" r:id="rId40"/>
    <p:sldId id="279" r:id="rId41"/>
    <p:sldId id="280" r:id="rId42"/>
    <p:sldId id="281" r:id="rId43"/>
    <p:sldId id="282" r:id="rId44"/>
    <p:sldId id="283" r:id="rId45"/>
    <p:sldId id="284" r:id="rId46"/>
    <p:sldId id="285" r:id="rId47"/>
    <p:sldId id="318" r:id="rId48"/>
    <p:sldId id="287" r:id="rId49"/>
    <p:sldId id="288" r:id="rId50"/>
    <p:sldId id="319" r:id="rId51"/>
    <p:sldId id="290" r:id="rId52"/>
    <p:sldId id="291" r:id="rId53"/>
    <p:sldId id="300" r:id="rId54"/>
    <p:sldId id="301" r:id="rId55"/>
    <p:sldId id="321" r:id="rId56"/>
    <p:sldId id="320" r:id="rId57"/>
    <p:sldId id="302" r:id="rId58"/>
    <p:sldId id="303" r:id="rId59"/>
    <p:sldId id="304" r:id="rId60"/>
    <p:sldId id="305" r:id="rId61"/>
    <p:sldId id="306" r:id="rId62"/>
    <p:sldId id="317" r:id="rId63"/>
    <p:sldId id="307" r:id="rId64"/>
    <p:sldId id="308" r:id="rId65"/>
    <p:sldId id="309"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FFDF44-B3B2-42F8-840F-E760B37C0FA6}">
          <p14:sldIdLst>
            <p14:sldId id="256"/>
            <p14:sldId id="315"/>
            <p14:sldId id="292"/>
            <p14:sldId id="293"/>
            <p14:sldId id="294"/>
            <p14:sldId id="295"/>
            <p14:sldId id="296"/>
            <p14:sldId id="297"/>
            <p14:sldId id="323"/>
            <p14:sldId id="310"/>
            <p14:sldId id="311"/>
            <p14:sldId id="312"/>
            <p14:sldId id="313"/>
            <p14:sldId id="314"/>
            <p14:sldId id="257"/>
            <p14:sldId id="258"/>
            <p14:sldId id="316"/>
            <p14:sldId id="259"/>
          </p14:sldIdLst>
        </p14:section>
        <p14:section name="Guerry" id="{AD6C3489-54A3-4AE9-A02A-A4AEE99F908E}">
          <p14:sldIdLst>
            <p14:sldId id="260"/>
            <p14:sldId id="261"/>
            <p14:sldId id="262"/>
            <p14:sldId id="263"/>
            <p14:sldId id="264"/>
            <p14:sldId id="265"/>
            <p14:sldId id="266"/>
            <p14:sldId id="267"/>
            <p14:sldId id="268"/>
            <p14:sldId id="269"/>
          </p14:sldIdLst>
        </p14:section>
        <p14:section name="Minard" id="{E8A3BC10-4154-4D36-80E3-5020EE741C67}">
          <p14:sldIdLst>
            <p14:sldId id="270"/>
            <p14:sldId id="271"/>
            <p14:sldId id="272"/>
            <p14:sldId id="273"/>
            <p14:sldId id="274"/>
            <p14:sldId id="299"/>
            <p14:sldId id="275"/>
            <p14:sldId id="276"/>
          </p14:sldIdLst>
        </p14:section>
        <p14:section name="Galton" id="{347B166B-1A98-407A-8830-9E80B21D884F}">
          <p14:sldIdLst>
            <p14:sldId id="277"/>
            <p14:sldId id="322"/>
            <p14:sldId id="278"/>
            <p14:sldId id="279"/>
            <p14:sldId id="280"/>
            <p14:sldId id="281"/>
            <p14:sldId id="282"/>
            <p14:sldId id="283"/>
          </p14:sldIdLst>
        </p14:section>
        <p14:section name="Albums" id="{4D58E844-7455-4C6F-B012-84B4CF5B6F14}">
          <p14:sldIdLst>
            <p14:sldId id="284"/>
            <p14:sldId id="285"/>
            <p14:sldId id="318"/>
            <p14:sldId id="287"/>
            <p14:sldId id="288"/>
            <p14:sldId id="319"/>
            <p14:sldId id="290"/>
            <p14:sldId id="291"/>
            <p14:sldId id="300"/>
            <p14:sldId id="301"/>
            <p14:sldId id="321"/>
            <p14:sldId id="320"/>
            <p14:sldId id="302"/>
            <p14:sldId id="303"/>
            <p14:sldId id="304"/>
            <p14:sldId id="305"/>
            <p14:sldId id="306"/>
            <p14:sldId id="317"/>
            <p14:sldId id="307"/>
            <p14:sldId id="30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77" autoAdjust="0"/>
  </p:normalViewPr>
  <p:slideViewPr>
    <p:cSldViewPr>
      <p:cViewPr>
        <p:scale>
          <a:sx n="80" d="100"/>
          <a:sy n="80" d="100"/>
        </p:scale>
        <p:origin x="1212" y="174"/>
      </p:cViewPr>
      <p:guideLst>
        <p:guide orient="horz" pos="2160"/>
        <p:guide pos="2880"/>
      </p:guideLst>
    </p:cSldViewPr>
  </p:slideViewPr>
  <p:notesTextViewPr>
    <p:cViewPr>
      <p:scale>
        <a:sx n="1" d="1"/>
        <a:sy n="1" d="1"/>
      </p:scale>
      <p:origin x="0" y="0"/>
    </p:cViewPr>
  </p:notesTextViewPr>
  <p:notesViewPr>
    <p:cSldViewPr>
      <p:cViewPr varScale="1">
        <p:scale>
          <a:sx n="87" d="100"/>
          <a:sy n="87" d="100"/>
        </p:scale>
        <p:origin x="-204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1/31/2022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F568C-1ED1-4B07-948D-3061D61724F5}" type="datetimeFigureOut">
              <a:rPr lang="en-US" smtClean="0"/>
              <a:t>1/29/2022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E5C3F-2544-45A8-BD60-47DDF8D4E7F4}" type="slidenum">
              <a:rPr lang="en-US" smtClean="0"/>
              <a:t>‹#›</a:t>
            </a:fld>
            <a:endParaRPr lang="en-US"/>
          </a:p>
        </p:txBody>
      </p:sp>
    </p:spTree>
    <p:extLst>
      <p:ext uri="{BB962C8B-B14F-4D97-AF65-F5344CB8AC3E}">
        <p14:creationId xmlns:p14="http://schemas.microsoft.com/office/powerpoint/2010/main" val="73636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BBBF8-1713-4D99-91CA-261F24399C16}"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dirty="0"/>
              <a:t>Before proceeding it may be useful to clarify the idea of a Golden Age to see why the developments I will describe deserve to be recognized as such.</a:t>
            </a:r>
          </a:p>
          <a:p>
            <a:r>
              <a:rPr lang="en-US" dirty="0"/>
              <a:t>Age: period in history, not necessarily with sharp boundaries, but distinct from the periods before and after</a:t>
            </a:r>
          </a:p>
          <a:p>
            <a:r>
              <a:rPr lang="en-US" dirty="0"/>
              <a:t>Golden: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84AC-18E2-4154-96B9-FFC174D5551A}" type="slidenum">
              <a:rPr lang="en-US"/>
              <a:pPr/>
              <a:t>12</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a:t>It was also frequently the case that men who developed data graphics often borrowed, and then extended, ideas from cartography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4E183-FCB2-4D10-B1EF-8173478F15D7}" type="slidenum">
              <a:rPr lang="en-US"/>
              <a:pPr/>
              <a:t>13</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n-US"/>
              <a:t>The general idea of using contours of equal value on a map was then extended to other domains</a:t>
            </a:r>
          </a:p>
          <a:p>
            <a:r>
              <a:rPr lang="en-US"/>
              <a:t>[omit]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5DDF28-2D40-49A7-ADE7-4B93537CEE86}" type="slidenum">
              <a:rPr lang="en-US"/>
              <a:pPr/>
              <a:t>14</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t>Another point of intersection is that graphical inventions for statistical diagrams soon found uses in map-based displays and explanations.</a:t>
            </a:r>
          </a:p>
          <a:p>
            <a:r>
              <a:rPr lang="en-US"/>
              <a:t>Here, CJ Minard, whom I will return to later, uses Playfair’s invention of the pie chart in a new and extended way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FA60B-D8FE-47D0-8349-D4D4748F878F}" type="slidenum">
              <a:rPr lang="en-US"/>
              <a:pPr/>
              <a:t>15</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t>I’ll tell just a few brief stories, connected by the themes listed---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5888" y="725488"/>
            <a:ext cx="4159250" cy="3121025"/>
          </a:xfrm>
        </p:spPr>
      </p:sp>
      <p:sp>
        <p:nvSpPr>
          <p:cNvPr id="3" name="Notes Placeholder 2"/>
          <p:cNvSpPr>
            <a:spLocks noGrp="1"/>
          </p:cNvSpPr>
          <p:nvPr>
            <p:ph type="body" idx="1"/>
          </p:nvPr>
        </p:nvSpPr>
        <p:spPr/>
        <p:txBody>
          <a:bodyPr/>
          <a:lstStyle/>
          <a:p>
            <a:r>
              <a:rPr lang="en-US" dirty="0"/>
              <a:t>My first vignette concerns the data</a:t>
            </a:r>
            <a:r>
              <a:rPr lang="en-US" baseline="0" dirty="0"/>
              <a:t> and graphics that arose in the early 1800s.  What were the big questions of that era?</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16</a:t>
            </a:fld>
            <a:endParaRPr lang="en-US" altLang="en-US"/>
          </a:p>
        </p:txBody>
      </p:sp>
    </p:spTree>
    <p:extLst>
      <p:ext uri="{BB962C8B-B14F-4D97-AF65-F5344CB8AC3E}">
        <p14:creationId xmlns:p14="http://schemas.microsoft.com/office/powerpoint/2010/main" val="3164283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development was that there was now big</a:t>
            </a:r>
            <a:r>
              <a:rPr lang="en-US" baseline="0" dirty="0"/>
              <a:t> data available – so much that Ian Hacking referred to this as “an avalanche of social numbers,” mostly referring to developments in France.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18</a:t>
            </a:fld>
            <a:endParaRPr lang="en-US" altLang="en-US"/>
          </a:p>
        </p:txBody>
      </p:sp>
    </p:spTree>
    <p:extLst>
      <p:ext uri="{BB962C8B-B14F-4D97-AF65-F5344CB8AC3E}">
        <p14:creationId xmlns:p14="http://schemas.microsoft.com/office/powerpoint/2010/main" val="1152061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my 1</a:t>
            </a:r>
            <a:r>
              <a:rPr lang="en-US" baseline="30000" dirty="0"/>
              <a:t>st</a:t>
            </a:r>
            <a:r>
              <a:rPr lang="en-US" baseline="0" dirty="0"/>
              <a:t> </a:t>
            </a:r>
            <a:r>
              <a:rPr lang="en-US" dirty="0"/>
              <a:t> vignette, relating the story of one of my </a:t>
            </a:r>
            <a:r>
              <a:rPr lang="en-US" dirty="0" err="1"/>
              <a:t>heros</a:t>
            </a:r>
            <a:r>
              <a:rPr lang="en-US" baseline="0" dirty="0"/>
              <a:t> – Andre-Michel </a:t>
            </a:r>
            <a:r>
              <a:rPr lang="en-US" baseline="0" dirty="0" err="1"/>
              <a:t>Guerry</a:t>
            </a:r>
            <a:r>
              <a:rPr lang="en-US" baseline="0" dirty="0"/>
              <a:t>.</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19</a:t>
            </a:fld>
            <a:endParaRPr lang="en-US" altLang="en-US"/>
          </a:p>
        </p:txBody>
      </p:sp>
    </p:spTree>
    <p:extLst>
      <p:ext uri="{BB962C8B-B14F-4D97-AF65-F5344CB8AC3E}">
        <p14:creationId xmlns:p14="http://schemas.microsoft.com/office/powerpoint/2010/main" val="1709965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time after the fall of Napoleon, there was widespread social upheaval in France,</a:t>
            </a:r>
            <a:r>
              <a:rPr lang="en-US" baseline="0" dirty="0"/>
              <a:t> and crime became a serious concern.</a:t>
            </a:r>
          </a:p>
          <a:p>
            <a:r>
              <a:rPr lang="en-US" baseline="0" dirty="0"/>
              <a:t>Then, even as it is today, there were two opposing views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20</a:t>
            </a:fld>
            <a:endParaRPr lang="en-US" altLang="en-US"/>
          </a:p>
        </p:txBody>
      </p:sp>
    </p:spTree>
    <p:extLst>
      <p:ext uri="{BB962C8B-B14F-4D97-AF65-F5344CB8AC3E}">
        <p14:creationId xmlns:p14="http://schemas.microsoft.com/office/powerpoint/2010/main" val="1566698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tabulated rates of crime over time and many other variables.</a:t>
            </a:r>
            <a:r>
              <a:rPr lang="en-US" baseline="0" dirty="0"/>
              <a:t>  His results were both compelling and startling, because they showed both </a:t>
            </a:r>
            <a:r>
              <a:rPr lang="en-US" b="1" baseline="0" dirty="0"/>
              <a:t>stability</a:t>
            </a:r>
            <a:r>
              <a:rPr lang="en-US" baseline="0" dirty="0"/>
              <a:t> over time and </a:t>
            </a:r>
            <a:r>
              <a:rPr lang="en-US" b="1" baseline="0" dirty="0"/>
              <a:t>variation</a:t>
            </a:r>
            <a:r>
              <a:rPr lang="en-US" baseline="0" dirty="0"/>
              <a:t>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21</a:t>
            </a:fld>
            <a:endParaRPr lang="en-US" altLang="en-US"/>
          </a:p>
        </p:txBody>
      </p:sp>
    </p:spTree>
    <p:extLst>
      <p:ext uri="{BB962C8B-B14F-4D97-AF65-F5344CB8AC3E}">
        <p14:creationId xmlns:p14="http://schemas.microsoft.com/office/powerpoint/2010/main" val="1920241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22</a:t>
            </a:fld>
            <a:endParaRPr lang="en-US" altLang="en-US"/>
          </a:p>
        </p:txBody>
      </p:sp>
    </p:spTree>
    <p:extLst>
      <p:ext uri="{BB962C8B-B14F-4D97-AF65-F5344CB8AC3E}">
        <p14:creationId xmlns:p14="http://schemas.microsoft.com/office/powerpoint/2010/main" val="304499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1302-68F0-46AC-BFA9-3A572E045AD8}" type="slidenum">
              <a:rPr lang="en-US"/>
              <a:pPr/>
              <a:t>4</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Some examples:</a:t>
            </a:r>
          </a:p>
          <a:p>
            <a:pPr>
              <a:buFontTx/>
              <a:buChar char="•"/>
            </a:pPr>
            <a:r>
              <a:rPr lang="en-US"/>
              <a:t> The Golden Age of Athens under Pericles from the end of the Persian War to the start of the Peloponnesian Wars in 404 BC</a:t>
            </a:r>
          </a:p>
          <a:p>
            <a:pPr>
              <a:buFontTx/>
              <a:buChar char="•"/>
            </a:pPr>
            <a:r>
              <a:rPr lang="en-US"/>
              <a:t> Islam: Islamic caliphate (750) – Sack of Baghdad by the Mongols: arts, science, medicine, math</a:t>
            </a:r>
          </a:p>
          <a:p>
            <a:pPr>
              <a:buFontTx/>
              <a:buChar char="•"/>
            </a:pPr>
            <a:r>
              <a:rPr lang="en-US"/>
              <a:t> England: Elizabeth I– literature, poetry, theater</a:t>
            </a:r>
          </a:p>
          <a:p>
            <a:endParaRPr lang="en-US"/>
          </a:p>
          <a:p>
            <a:r>
              <a:rPr lang="en-US"/>
              <a:t>Metaphorical uses: Radio, animation, …</a:t>
            </a:r>
          </a:p>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4E00-26F1-4876-879B-51ABAD9E00C4}" type="slidenum">
              <a:rPr lang="en-US" altLang="en-US"/>
              <a:pPr/>
              <a:t>23</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dirty="0"/>
              <a:t>The idea of using shading to show the value of a quantitative variable on a map had only recently been invented by Baron Charles </a:t>
            </a:r>
            <a:r>
              <a:rPr lang="en-US" altLang="en-US" dirty="0" err="1"/>
              <a:t>Dupin</a:t>
            </a:r>
            <a:r>
              <a:rPr lang="en-US" altLang="en-US" dirty="0"/>
              <a:t>.</a:t>
            </a:r>
          </a:p>
          <a:p>
            <a:endParaRPr lang="en-US" altLang="en-US" dirty="0"/>
          </a:p>
          <a:p>
            <a:r>
              <a:rPr lang="en-US" altLang="en-US" dirty="0" err="1"/>
              <a:t>Guerry</a:t>
            </a:r>
            <a:r>
              <a:rPr lang="en-US" altLang="en-US" dirty="0"/>
              <a:t> wanted to explore whether crime was related to level of education in France, and had the idea to draw maps on the same sheet so they could be compared.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24</a:t>
            </a:fld>
            <a:endParaRPr lang="en-US" altLang="en-US"/>
          </a:p>
        </p:txBody>
      </p:sp>
    </p:spTree>
    <p:extLst>
      <p:ext uri="{BB962C8B-B14F-4D97-AF65-F5344CB8AC3E}">
        <p14:creationId xmlns:p14="http://schemas.microsoft.com/office/powerpoint/2010/main" val="1128214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show trends</a:t>
            </a:r>
            <a:r>
              <a:rPr lang="en-US" baseline="0" dirty="0"/>
              <a:t> of many kinds of crime over age?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25</a:t>
            </a:fld>
            <a:endParaRPr lang="en-US" altLang="en-US"/>
          </a:p>
        </p:txBody>
      </p:sp>
    </p:spTree>
    <p:extLst>
      <p:ext uri="{BB962C8B-B14F-4D97-AF65-F5344CB8AC3E}">
        <p14:creationId xmlns:p14="http://schemas.microsoft.com/office/powerpoint/2010/main" val="927907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worked for another 30 years on the problem of understanding the determinants of crime in relation to other social factors. </a:t>
            </a:r>
          </a:p>
          <a:p>
            <a:r>
              <a:rPr lang="en-US" dirty="0"/>
              <a:t>His last work, published in 1864 was a comparative analysis of huge data from England and France collected over this time …</a:t>
            </a:r>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26</a:t>
            </a:fld>
            <a:endParaRPr lang="en-US" altLang="en-US"/>
          </a:p>
        </p:txBody>
      </p:sp>
    </p:spTree>
    <p:extLst>
      <p:ext uri="{BB962C8B-B14F-4D97-AF65-F5344CB8AC3E}">
        <p14:creationId xmlns:p14="http://schemas.microsoft.com/office/powerpoint/2010/main" val="4289100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33719-1F0D-4573-998F-864C2B5B7B16}" type="slidenum">
              <a:rPr lang="en-US" altLang="en-US"/>
              <a:pPr/>
              <a:t>27</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5AC59-8437-4C8C-B862-DE85D0639181}" type="slidenum">
              <a:rPr lang="en-US" altLang="en-US"/>
              <a:pPr/>
              <a:t>28</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F6528-3C24-4AD7-9227-3DF23CCA62A3}" type="slidenum">
              <a:rPr lang="en-US" altLang="en-US"/>
              <a:pPr/>
              <a:t>29</a:t>
            </a:fld>
            <a:endParaRPr lang="en-US" altLang="en-US"/>
          </a:p>
        </p:txBody>
      </p:sp>
      <p:sp>
        <p:nvSpPr>
          <p:cNvPr id="26626" name="Rectangle 2"/>
          <p:cNvSpPr>
            <a:spLocks noGrp="1" noRot="1" noChangeAspect="1" noChangeArrowheads="1" noTextEdit="1"/>
          </p:cNvSpPr>
          <p:nvPr>
            <p:ph type="sldImg"/>
          </p:nvPr>
        </p:nvSpPr>
        <p:spPr>
          <a:xfrm>
            <a:off x="1385888" y="725488"/>
            <a:ext cx="4159250" cy="3121025"/>
          </a:xfrm>
          <a:ln/>
        </p:spPr>
      </p:sp>
      <p:sp>
        <p:nvSpPr>
          <p:cNvPr id="26627" name="Rectangle 3"/>
          <p:cNvSpPr>
            <a:spLocks noGrp="1" noChangeArrowheads="1"/>
          </p:cNvSpPr>
          <p:nvPr>
            <p:ph type="body" idx="1"/>
          </p:nvPr>
        </p:nvSpPr>
        <p:spPr>
          <a:xfrm>
            <a:off x="898923" y="3897691"/>
            <a:ext cx="5028904" cy="4646084"/>
          </a:xfrm>
        </p:spPr>
        <p:txBody>
          <a:bodyPr/>
          <a:lstStyle/>
          <a:p>
            <a:r>
              <a:rPr lang="en-US" altLang="en-US" dirty="0"/>
              <a:t>My next vignette starts with the famous graph by Charles Joseph </a:t>
            </a:r>
            <a:r>
              <a:rPr lang="en-US" altLang="en-US" dirty="0" err="1"/>
              <a:t>Minard</a:t>
            </a:r>
            <a:r>
              <a:rPr lang="en-US" altLang="en-US" dirty="0"/>
              <a:t> depicting the fate of Napoleon’s Grand </a:t>
            </a:r>
            <a:r>
              <a:rPr lang="en-US" altLang="en-US" dirty="0" err="1"/>
              <a:t>Armee</a:t>
            </a:r>
            <a:r>
              <a:rPr lang="en-US" altLang="en-US" dirty="0"/>
              <a:t> in the disastrous 1812 campaign on Moscow. </a:t>
            </a:r>
          </a:p>
          <a:p>
            <a:r>
              <a:rPr lang="en-US" altLang="en-US" dirty="0"/>
              <a:t>Do I need to describe it?</a:t>
            </a:r>
          </a:p>
          <a:p>
            <a:r>
              <a:rPr lang="en-US" altLang="en-US" dirty="0"/>
              <a:t>It shows the strength of Napoleon’s army, starting nearly half a million strong at the Polish border …</a:t>
            </a:r>
          </a:p>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71ED1-0CC1-428C-AFD8-04CE1F634B8F}" type="slidenum">
              <a:rPr lang="en-US" altLang="en-US"/>
              <a:pPr/>
              <a:t>30</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ltLang="en-US"/>
              <a:t>We see evidence of visual thinking even in his earliest work as a civil engineer.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94582-6C80-4C6F-92D4-4B32B9EB813D}" type="slidenum">
              <a:rPr lang="en-US" altLang="en-US"/>
              <a:pPr/>
              <a:t>31</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ltLang="en-US" dirty="0" err="1"/>
              <a:t>Minard</a:t>
            </a:r>
            <a:r>
              <a:rPr lang="en-US" altLang="en-US" dirty="0"/>
              <a:t> worked at a time that saw the emergence of the modern French state and the dawn of globalization.</a:t>
            </a:r>
          </a:p>
          <a:p>
            <a:endParaRPr lang="en-US" altLang="en-US" dirty="0"/>
          </a:p>
          <a:p>
            <a:r>
              <a:rPr lang="en-US" altLang="en-US" dirty="0"/>
              <a:t>The important questions for state planning concerned trade, commerce and transportation.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05D8E-8847-4876-9875-509E9170A725}" type="slidenum">
              <a:rPr lang="en-US" altLang="en-US"/>
              <a:pPr/>
              <a:t>32</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en-US"/>
              <a:t>Most of Minard’s graphics were designed to show the movement of goods and people. Flow maps were developed to a near art form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C540-F469-4822-A620-0972C8676D33}" type="slidenum">
              <a:rPr lang="en-US"/>
              <a:pPr/>
              <a:t>5</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To appreciate how the period I call the Golden Age of Statistical Graphics arose, it is useful to understand the infrastructure required to produce this explosive growth in the last half of the 19</a:t>
            </a:r>
            <a:r>
              <a:rPr lang="en-US" baseline="30000"/>
              <a:t>th</a:t>
            </a:r>
            <a:r>
              <a:rPr lang="en-US"/>
              <a:t> C.  There are at least 4 areas deserving mention, but I will only mention and illustrate them briefly.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77E655-D862-43FF-A51A-D072BE7FFB64}" type="slidenum">
              <a:rPr lang="en-US" altLang="en-US"/>
              <a:pPr/>
              <a:t>33</a:t>
            </a:fld>
            <a:endParaRPr lang="en-US" alt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lang="en-US" altLang="en-US" dirty="0"/>
              <a:t>Another set of before-after diagrams to explain the effect of the US civil war on trade in cotton illustrate my theme of visual explanation.</a:t>
            </a:r>
          </a:p>
          <a:p>
            <a:endParaRPr lang="en-US" altLang="en-US" dirty="0"/>
          </a:p>
          <a:p>
            <a:r>
              <a:rPr lang="en-US" altLang="en-US" dirty="0"/>
              <a:t>The visual message here is immediate: most imports</a:t>
            </a:r>
            <a:r>
              <a:rPr lang="en-US" altLang="en-US" baseline="0" dirty="0"/>
              <a:t> of cotton from the southern US disappeared, and some were replaced from India and Egypt.</a:t>
            </a:r>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71B70D-27F1-4211-92AB-A4E853BF434D}" type="slidenum">
              <a:rPr lang="en-US"/>
              <a:pPr/>
              <a:t>34</a:t>
            </a:fld>
            <a:endParaRPr lang="en-US"/>
          </a:p>
        </p:txBody>
      </p:sp>
      <p:sp>
        <p:nvSpPr>
          <p:cNvPr id="41986" name="Rectangle 2"/>
          <p:cNvSpPr>
            <a:spLocks noGrp="1" noRot="1" noChangeAspect="1" noChangeArrowheads="1" noTextEdit="1"/>
          </p:cNvSpPr>
          <p:nvPr>
            <p:ph type="sldImg"/>
          </p:nvPr>
        </p:nvSpPr>
        <p:spPr>
          <a:xfrm>
            <a:off x="1182688" y="300038"/>
            <a:ext cx="4572000" cy="3429000"/>
          </a:xfrm>
          <a:ln/>
        </p:spPr>
      </p:sp>
      <p:sp>
        <p:nvSpPr>
          <p:cNvPr id="41987" name="Rectangle 3"/>
          <p:cNvSpPr>
            <a:spLocks noGrp="1" noChangeArrowheads="1"/>
          </p:cNvSpPr>
          <p:nvPr>
            <p:ph type="body" idx="1"/>
          </p:nvPr>
        </p:nvSpPr>
        <p:spPr>
          <a:xfrm>
            <a:off x="898656" y="3897582"/>
            <a:ext cx="5028485" cy="4646462"/>
          </a:xfrm>
        </p:spPr>
        <p:txBody>
          <a:bodyPr/>
          <a:lstStyle/>
          <a:p>
            <a:r>
              <a:rPr lang="en-US"/>
              <a:t>The March on Moscow graphic was among the last of Minard’s works, and was part of a pair of flow maps, the other showing the course of Hannibal’s retreat across Spain, France, and the alps.  Together, they are essentially an antiwar statement on the folly and human cost of the thirst for military glory.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12B4BC1-14C6-4B6E-90E8-4975A5C7E50F}" type="slidenum">
              <a:rPr lang="en-US" smtClean="0"/>
              <a:t>35</a:t>
            </a:fld>
            <a:endParaRPr lang="en-US"/>
          </a:p>
        </p:txBody>
      </p:sp>
    </p:spTree>
    <p:extLst>
      <p:ext uri="{BB962C8B-B14F-4D97-AF65-F5344CB8AC3E}">
        <p14:creationId xmlns:p14="http://schemas.microsoft.com/office/powerpoint/2010/main" val="3067202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4C515-E983-44B3-977B-68306FD86795}" type="slidenum">
              <a:rPr lang="en-US" altLang="en-US"/>
              <a:pPr/>
              <a:t>37</a:t>
            </a:fld>
            <a:endParaRPr lang="en-US" altLang="en-US"/>
          </a:p>
        </p:txBody>
      </p:sp>
      <p:sp>
        <p:nvSpPr>
          <p:cNvPr id="86018" name="Rectangle 2"/>
          <p:cNvSpPr>
            <a:spLocks noGrp="1" noRot="1" noChangeAspect="1" noChangeArrowheads="1" noTextEdit="1"/>
          </p:cNvSpPr>
          <p:nvPr>
            <p:ph type="sldImg"/>
          </p:nvPr>
        </p:nvSpPr>
        <p:spPr>
          <a:xfrm>
            <a:off x="1181100" y="301625"/>
            <a:ext cx="4570413" cy="3429000"/>
          </a:xfrm>
          <a:ln/>
        </p:spPr>
      </p:sp>
      <p:sp>
        <p:nvSpPr>
          <p:cNvPr id="86019" name="Rectangle 3"/>
          <p:cNvSpPr>
            <a:spLocks noGrp="1" noChangeArrowheads="1"/>
          </p:cNvSpPr>
          <p:nvPr>
            <p:ph type="body" idx="1"/>
          </p:nvPr>
        </p:nvSpPr>
        <p:spPr>
          <a:xfrm>
            <a:off x="671219" y="3897693"/>
            <a:ext cx="5484316" cy="4644571"/>
          </a:xfrm>
        </p:spPr>
        <p:txBody>
          <a:bodyPr/>
          <a:lstStyle/>
          <a:p>
            <a:r>
              <a:rPr lang="en-US" altLang="en-US"/>
              <a:t>I’m going out of order in time, but I want to suggest that Galton had achieved an even more notable graphic discovery 25 years earlier, in 1863.</a:t>
            </a:r>
          </a:p>
          <a:p>
            <a:r>
              <a:rPr lang="en-US" altLang="en-US"/>
              <a:t>It is not too far a stretch to claim this as the best example of a scientific discovery achieved almost </a:t>
            </a:r>
            <a:r>
              <a:rPr lang="en-US" altLang="en-US" b="1"/>
              <a:t>entirely</a:t>
            </a:r>
            <a:r>
              <a:rPr lang="en-US" altLang="en-US"/>
              <a:t> through graphical means– something that was totally unexpected, and purely the product of his use of remarkably novel high-dimensional graphs.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1860, Galton set out a campaign to gather weather data from all weather stations, lighthouses and observatories across Europe, enlisting the aid of &gt;300 observers.  </a:t>
            </a:r>
          </a:p>
          <a:p>
            <a:endParaRPr lang="en-US" dirty="0"/>
          </a:p>
        </p:txBody>
      </p:sp>
      <p:sp>
        <p:nvSpPr>
          <p:cNvPr id="4" name="Slide Number Placeholder 3"/>
          <p:cNvSpPr>
            <a:spLocks noGrp="1"/>
          </p:cNvSpPr>
          <p:nvPr>
            <p:ph type="sldNum" sz="quarter" idx="5"/>
          </p:nvPr>
        </p:nvSpPr>
        <p:spPr/>
        <p:txBody>
          <a:bodyPr/>
          <a:lstStyle/>
          <a:p>
            <a:fld id="{2A6E5C3F-2544-45A8-BD60-47DDF8D4E7F4}" type="slidenum">
              <a:rPr lang="en-US" smtClean="0"/>
              <a:t>38</a:t>
            </a:fld>
            <a:endParaRPr lang="en-US"/>
          </a:p>
        </p:txBody>
      </p:sp>
    </p:spTree>
    <p:extLst>
      <p:ext uri="{BB962C8B-B14F-4D97-AF65-F5344CB8AC3E}">
        <p14:creationId xmlns:p14="http://schemas.microsoft.com/office/powerpoint/2010/main" val="2631416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4FAB0-7CA9-4FDD-9777-C1EED4100976}" type="slidenum">
              <a:rPr lang="en-US" altLang="en-US"/>
              <a:pPr/>
              <a:t>39</a:t>
            </a:fld>
            <a:endParaRPr lang="en-US" altLang="en-US"/>
          </a:p>
        </p:txBody>
      </p:sp>
      <p:sp>
        <p:nvSpPr>
          <p:cNvPr id="56322" name="Rectangle 2"/>
          <p:cNvSpPr>
            <a:spLocks noGrp="1" noRot="1" noChangeAspect="1" noChangeArrowheads="1" noTextEdit="1"/>
          </p:cNvSpPr>
          <p:nvPr>
            <p:ph type="sldImg"/>
          </p:nvPr>
        </p:nvSpPr>
        <p:spPr>
          <a:xfrm>
            <a:off x="1184275" y="301625"/>
            <a:ext cx="4570413" cy="3429000"/>
          </a:xfrm>
          <a:ln/>
        </p:spPr>
      </p:sp>
      <p:sp>
        <p:nvSpPr>
          <p:cNvPr id="56323" name="Rectangle 3"/>
          <p:cNvSpPr>
            <a:spLocks noGrp="1" noChangeArrowheads="1"/>
          </p:cNvSpPr>
          <p:nvPr>
            <p:ph type="body" idx="1"/>
          </p:nvPr>
        </p:nvSpPr>
        <p:spPr>
          <a:xfrm>
            <a:off x="671693" y="3897584"/>
            <a:ext cx="5483947" cy="4645045"/>
          </a:xfrm>
        </p:spPr>
        <p:txBody>
          <a:bodyPr/>
          <a:lstStyle/>
          <a:p>
            <a:r>
              <a:rPr lang="en-US" altLang="en-US" dirty="0"/>
              <a:t>In 1860, Galton set out a campaign to gather weather data from all weather stations, lighthouses and observatories across Europe, enlisting the aid of &gt;300 observers.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B9BF9-B695-4F44-B8C8-13C2E5C46B72}" type="slidenum">
              <a:rPr lang="en-US" altLang="en-US"/>
              <a:pPr/>
              <a:t>40</a:t>
            </a:fld>
            <a:endParaRPr lang="en-US" altLang="en-US"/>
          </a:p>
        </p:txBody>
      </p:sp>
      <p:sp>
        <p:nvSpPr>
          <p:cNvPr id="58370" name="Rectangle 2"/>
          <p:cNvSpPr>
            <a:spLocks noGrp="1" noRot="1" noChangeAspect="1" noChangeArrowheads="1" noTextEdit="1"/>
          </p:cNvSpPr>
          <p:nvPr>
            <p:ph type="sldImg"/>
          </p:nvPr>
        </p:nvSpPr>
        <p:spPr>
          <a:xfrm>
            <a:off x="1184275" y="301625"/>
            <a:ext cx="4570413" cy="3429000"/>
          </a:xfrm>
          <a:ln/>
        </p:spPr>
      </p:sp>
      <p:sp>
        <p:nvSpPr>
          <p:cNvPr id="58371" name="Rectangle 3"/>
          <p:cNvSpPr>
            <a:spLocks noGrp="1" noChangeArrowheads="1"/>
          </p:cNvSpPr>
          <p:nvPr>
            <p:ph type="body" idx="1"/>
          </p:nvPr>
        </p:nvSpPr>
        <p:spPr>
          <a:xfrm>
            <a:off x="671693" y="3897584"/>
            <a:ext cx="5483947" cy="4645045"/>
          </a:xfrm>
        </p:spPr>
        <p:txBody>
          <a:bodyPr/>
          <a:lstStyle/>
          <a:p>
            <a:r>
              <a:rPr lang="en-US" altLang="en-US"/>
              <a:t>But, how could he see the relations of different weather variables and understand how they varied over space and changed over time?</a:t>
            </a:r>
          </a:p>
          <a:p>
            <a:r>
              <a:rPr lang="en-US" altLang="en-US"/>
              <a:t>An initial step was reduce the map of Europe to a grid, and show what was happening there by iconic symbols.</a:t>
            </a:r>
          </a:p>
          <a:p>
            <a:r>
              <a:rPr lang="en-US" altLang="en-US"/>
              <a:t>Making these small, and composing them side-by-side in small multiples allowed him to begin to see these patterns of variation in space and time.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31904-571B-4F17-A6BA-B3A72C0B30B0}" type="slidenum">
              <a:rPr lang="en-US" altLang="en-US"/>
              <a:pPr/>
              <a:t>41</a:t>
            </a:fld>
            <a:endParaRPr lang="en-US" altLang="en-US"/>
          </a:p>
        </p:txBody>
      </p:sp>
      <p:sp>
        <p:nvSpPr>
          <p:cNvPr id="92162" name="Rectangle 2"/>
          <p:cNvSpPr>
            <a:spLocks noGrp="1" noRot="1" noChangeAspect="1" noChangeArrowheads="1" noTextEdit="1"/>
          </p:cNvSpPr>
          <p:nvPr>
            <p:ph type="sldImg"/>
          </p:nvPr>
        </p:nvSpPr>
        <p:spPr>
          <a:xfrm>
            <a:off x="1181100" y="301625"/>
            <a:ext cx="4570413" cy="3429000"/>
          </a:xfrm>
          <a:ln/>
        </p:spPr>
      </p:sp>
      <p:sp>
        <p:nvSpPr>
          <p:cNvPr id="92163" name="Rectangle 3"/>
          <p:cNvSpPr>
            <a:spLocks noGrp="1" noChangeArrowheads="1"/>
          </p:cNvSpPr>
          <p:nvPr>
            <p:ph type="body" idx="1"/>
          </p:nvPr>
        </p:nvSpPr>
        <p:spPr>
          <a:xfrm>
            <a:off x="671219" y="3897693"/>
            <a:ext cx="5484316" cy="4644571"/>
          </a:xfrm>
        </p:spPr>
        <p:txBody>
          <a:bodyPr/>
          <a:lstStyle/>
          <a:p>
            <a:r>
              <a:rPr lang="en-US" altLang="en-US"/>
              <a:t>Galton’s insight came from 93 maps like UR: 3 for each of 31 days.</a:t>
            </a:r>
          </a:p>
          <a:p>
            <a:r>
              <a:rPr lang="en-US" altLang="en-US"/>
              <a:t>What is key here is his ability to compare the maps to see </a:t>
            </a:r>
            <a:r>
              <a:rPr lang="en-US" altLang="en-US" b="1"/>
              <a:t>changes</a:t>
            </a:r>
            <a:r>
              <a:rPr lang="en-US" altLang="en-US"/>
              <a:t> of wind direction with pressure over time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48F9D-28DB-4876-B2E2-43F7252BB911}" type="slidenum">
              <a:rPr lang="en-US" altLang="en-US"/>
              <a:pPr/>
              <a:t>42</a:t>
            </a:fld>
            <a:endParaRPr lang="en-US" altLang="en-US"/>
          </a:p>
        </p:txBody>
      </p:sp>
      <p:sp>
        <p:nvSpPr>
          <p:cNvPr id="94210" name="Rectangle 2"/>
          <p:cNvSpPr>
            <a:spLocks noGrp="1" noRot="1" noChangeAspect="1" noChangeArrowheads="1" noTextEdit="1"/>
          </p:cNvSpPr>
          <p:nvPr>
            <p:ph type="sldImg"/>
          </p:nvPr>
        </p:nvSpPr>
        <p:spPr>
          <a:xfrm>
            <a:off x="1181100" y="301625"/>
            <a:ext cx="4570413" cy="3429000"/>
          </a:xfrm>
          <a:ln/>
        </p:spPr>
      </p:sp>
      <p:sp>
        <p:nvSpPr>
          <p:cNvPr id="94211" name="Rectangle 3"/>
          <p:cNvSpPr>
            <a:spLocks noGrp="1" noChangeArrowheads="1"/>
          </p:cNvSpPr>
          <p:nvPr>
            <p:ph type="body" idx="1"/>
          </p:nvPr>
        </p:nvSpPr>
        <p:spPr>
          <a:xfrm>
            <a:off x="671219" y="3897693"/>
            <a:ext cx="5484316" cy="4644571"/>
          </a:xfrm>
        </p:spPr>
        <p:txBody>
          <a:bodyPr/>
          <a:lstStyle/>
          <a:p>
            <a:r>
              <a:rPr lang="en-US" altLang="en-US"/>
              <a:t>Putting these together…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7156E-2F86-43E8-AF8E-78E36AAD6E38}" type="slidenum">
              <a:rPr lang="en-US" altLang="en-US"/>
              <a:pPr/>
              <a:t>43</a:t>
            </a:fld>
            <a:endParaRPr lang="en-US" altLang="en-US"/>
          </a:p>
        </p:txBody>
      </p:sp>
      <p:sp>
        <p:nvSpPr>
          <p:cNvPr id="96258" name="Rectangle 2"/>
          <p:cNvSpPr>
            <a:spLocks noGrp="1" noRot="1" noChangeAspect="1" noChangeArrowheads="1" noTextEdit="1"/>
          </p:cNvSpPr>
          <p:nvPr>
            <p:ph type="sldImg"/>
          </p:nvPr>
        </p:nvSpPr>
        <p:spPr>
          <a:xfrm>
            <a:off x="1181100" y="301625"/>
            <a:ext cx="4570413" cy="3429000"/>
          </a:xfrm>
          <a:ln/>
        </p:spPr>
      </p:sp>
      <p:sp>
        <p:nvSpPr>
          <p:cNvPr id="96259" name="Rectangle 3"/>
          <p:cNvSpPr>
            <a:spLocks noGrp="1" noChangeArrowheads="1"/>
          </p:cNvSpPr>
          <p:nvPr>
            <p:ph type="body" idx="1"/>
          </p:nvPr>
        </p:nvSpPr>
        <p:spPr>
          <a:xfrm>
            <a:off x="671219" y="3897693"/>
            <a:ext cx="5484316" cy="4644571"/>
          </a:xfrm>
        </p:spPr>
        <p:txBody>
          <a:bodyPr/>
          <a:lstStyle/>
          <a:p>
            <a:r>
              <a:rPr lang="en-US" altLang="en-US"/>
              <a:t>From this he saw that there were two different patterns in the relation of barometric pressure to wind direction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DB439-8C29-406F-B223-BFEC646F8869}" type="slidenum">
              <a:rPr lang="en-US"/>
              <a:pPr/>
              <a:t>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Data graphics – maps &amp; diagrams required, first, some useful &amp; important data to display.</a:t>
            </a:r>
          </a:p>
          <a:p>
            <a:r>
              <a:rPr lang="en-US"/>
              <a:t>It would take me too far a field to describe this aspect in detail, so I will just list some of the main developments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6DC89-D49D-4CE7-A9E7-8E071388B847}" type="slidenum">
              <a:rPr lang="en-US" altLang="en-US"/>
              <a:pPr/>
              <a:t>44</a:t>
            </a:fld>
            <a:endParaRPr lang="en-US" altLang="en-US"/>
          </a:p>
        </p:txBody>
      </p:sp>
      <p:sp>
        <p:nvSpPr>
          <p:cNvPr id="98306" name="Rectangle 2"/>
          <p:cNvSpPr>
            <a:spLocks noGrp="1" noRot="1" noChangeAspect="1" noChangeArrowheads="1" noTextEdit="1"/>
          </p:cNvSpPr>
          <p:nvPr>
            <p:ph type="sldImg"/>
          </p:nvPr>
        </p:nvSpPr>
        <p:spPr>
          <a:xfrm>
            <a:off x="1181100" y="301625"/>
            <a:ext cx="4570413" cy="3429000"/>
          </a:xfrm>
          <a:ln/>
        </p:spPr>
      </p:sp>
      <p:sp>
        <p:nvSpPr>
          <p:cNvPr id="98307" name="Rectangle 3"/>
          <p:cNvSpPr>
            <a:spLocks noGrp="1" noChangeArrowheads="1"/>
          </p:cNvSpPr>
          <p:nvPr>
            <p:ph type="body" idx="1"/>
          </p:nvPr>
        </p:nvSpPr>
        <p:spPr>
          <a:xfrm>
            <a:off x="671219" y="3897693"/>
            <a:ext cx="5484316" cy="4644571"/>
          </a:xfrm>
        </p:spPr>
        <p:txBody>
          <a:bodyPr/>
          <a:lstStyle/>
          <a:p>
            <a:r>
              <a:rPr lang="en-US" altLang="en-US"/>
              <a:t>Or, to paraphrase Bob Dylan, you </a:t>
            </a:r>
            <a:r>
              <a:rPr lang="en-US" altLang="en-US" b="1"/>
              <a:t>do</a:t>
            </a:r>
            <a:r>
              <a:rPr lang="en-US" altLang="en-US"/>
              <a:t> need a weatherman to know which way the wind is blowing.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45</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46</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5EDFF-C409-4820-BB7F-021BBFF792F1}" type="slidenum">
              <a:rPr lang="en-US" altLang="en-US"/>
              <a:pPr/>
              <a:t>47</a:t>
            </a:fld>
            <a:endParaRPr lang="en-US" altLang="en-US"/>
          </a:p>
        </p:txBody>
      </p:sp>
      <p:sp>
        <p:nvSpPr>
          <p:cNvPr id="78850" name="Rectangle 2"/>
          <p:cNvSpPr>
            <a:spLocks noGrp="1" noRot="1" noChangeAspect="1" noChangeArrowheads="1" noTextEdit="1"/>
          </p:cNvSpPr>
          <p:nvPr>
            <p:ph type="sldImg"/>
          </p:nvPr>
        </p:nvSpPr>
        <p:spPr>
          <a:xfrm>
            <a:off x="1443038" y="685800"/>
            <a:ext cx="3971925" cy="2979738"/>
          </a:xfrm>
          <a:ln/>
        </p:spPr>
      </p:sp>
      <p:sp>
        <p:nvSpPr>
          <p:cNvPr id="78851" name="Rectangle 3"/>
          <p:cNvSpPr>
            <a:spLocks noGrp="1" noChangeArrowheads="1"/>
          </p:cNvSpPr>
          <p:nvPr>
            <p:ph type="body" idx="1"/>
          </p:nvPr>
        </p:nvSpPr>
        <p:spPr/>
        <p:txBody>
          <a:bodyPr/>
          <a:lstStyle/>
          <a:p>
            <a:r>
              <a:rPr lang="en-US" altLang="en-US"/>
              <a:t>The most impressive collection of these is undoubtedly the </a:t>
            </a:r>
            <a:r>
              <a:rPr lang="en-US" altLang="en-US" i="1"/>
              <a:t>Album de statistique graphique</a:t>
            </a:r>
            <a:r>
              <a:rPr lang="en-US" altLang="en-US"/>
              <a:t>, published by the Statistical Graphics Bureau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CA55D-C7F0-43A3-8496-71D5800737EC}" type="slidenum">
              <a:rPr lang="en-US" altLang="en-US"/>
              <a:pPr/>
              <a:t>48</a:t>
            </a:fld>
            <a:endParaRPr lang="en-US" altLang="en-US"/>
          </a:p>
        </p:txBody>
      </p:sp>
      <p:sp>
        <p:nvSpPr>
          <p:cNvPr id="74754" name="Rectangle 2"/>
          <p:cNvSpPr>
            <a:spLocks noGrp="1" noRot="1" noChangeAspect="1" noChangeArrowheads="1" noTextEdit="1"/>
          </p:cNvSpPr>
          <p:nvPr>
            <p:ph type="sldImg"/>
          </p:nvPr>
        </p:nvSpPr>
        <p:spPr>
          <a:xfrm>
            <a:off x="1184275" y="300038"/>
            <a:ext cx="4570413" cy="3429000"/>
          </a:xfrm>
          <a:ln/>
        </p:spPr>
      </p:sp>
      <p:sp>
        <p:nvSpPr>
          <p:cNvPr id="74755" name="Rectangle 3"/>
          <p:cNvSpPr>
            <a:spLocks noGrp="1" noChangeArrowheads="1"/>
          </p:cNvSpPr>
          <p:nvPr>
            <p:ph type="body" idx="1"/>
          </p:nvPr>
        </p:nvSpPr>
        <p:spPr>
          <a:xfrm>
            <a:off x="671692" y="3897582"/>
            <a:ext cx="5483946" cy="4646462"/>
          </a:xfrm>
        </p:spPr>
        <p:txBody>
          <a:bodyPr/>
          <a:lstStyle/>
          <a:p>
            <a:r>
              <a:rPr lang="en-US" altLang="en-US" dirty="0"/>
              <a:t>Demographic data were not often subjects of the Albums, but this image from the 1881 album is particularly attractive.</a:t>
            </a:r>
          </a:p>
          <a:p>
            <a:endParaRPr lang="en-US" altLang="en-US" dirty="0"/>
          </a:p>
          <a:p>
            <a:r>
              <a:rPr lang="en-US" altLang="en-US" dirty="0"/>
              <a:t>It shows the changes in population in the departments of France over an 80 year period by time-series plots in polar form.</a:t>
            </a:r>
          </a:p>
          <a:p>
            <a:r>
              <a:rPr lang="en-US" altLang="en-US" dirty="0"/>
              <a:t>For each department, the white circle shows the mean; years where pop &lt; mean shaded red, years &gt; mean shaded blue-green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F5A3-64EE-490C-B1A6-1D7F1848D0E8}" type="slidenum">
              <a:rPr lang="en-US" altLang="en-US"/>
              <a:pPr/>
              <a:t>49</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This is my favorite image, from the 1884 Album</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6B9F-A78F-46F8-BC13-D37474CA7B36}" type="slidenum">
              <a:rPr lang="en-US" altLang="en-US"/>
              <a:pPr/>
              <a:t>50</a:t>
            </a:fld>
            <a:endParaRPr lang="en-US" altLang="en-US"/>
          </a:p>
        </p:txBody>
      </p:sp>
      <p:sp>
        <p:nvSpPr>
          <p:cNvPr id="82946" name="Rectangle 2"/>
          <p:cNvSpPr>
            <a:spLocks noGrp="1" noRot="1" noChangeAspect="1" noChangeArrowheads="1" noTextEdit="1"/>
          </p:cNvSpPr>
          <p:nvPr>
            <p:ph type="sldImg"/>
          </p:nvPr>
        </p:nvSpPr>
        <p:spPr>
          <a:xfrm>
            <a:off x="1443038" y="685800"/>
            <a:ext cx="3971925" cy="2979738"/>
          </a:xfrm>
          <a:ln/>
        </p:spPr>
      </p:sp>
      <p:sp>
        <p:nvSpPr>
          <p:cNvPr id="82947" name="Rectangle 3"/>
          <p:cNvSpPr>
            <a:spLocks noGrp="1" noChangeArrowheads="1"/>
          </p:cNvSpPr>
          <p:nvPr>
            <p:ph type="body" idx="1"/>
          </p:nvPr>
        </p:nvSpPr>
        <p:spPr/>
        <p:txBody>
          <a:bodyPr/>
          <a:lstStyle/>
          <a:p>
            <a:r>
              <a:rPr lang="en-US" altLang="en-US" dirty="0"/>
              <a:t>Another ‘singular’ plate, from the 1888 Album, used great ingenuity to show visually how travel time in France had decreased over 200 years – by actually shrinking the map!</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46655-A39E-4798-A1E9-509DFFE3E446}" type="slidenum">
              <a:rPr lang="en-US" altLang="en-US"/>
              <a:pPr/>
              <a:t>51</a:t>
            </a:fld>
            <a:endParaRPr lang="en-US" altLang="en-US"/>
          </a:p>
        </p:txBody>
      </p:sp>
      <p:sp>
        <p:nvSpPr>
          <p:cNvPr id="76802" name="Rectangle 2"/>
          <p:cNvSpPr>
            <a:spLocks noGrp="1" noRot="1" noChangeAspect="1" noChangeArrowheads="1" noTextEdit="1"/>
          </p:cNvSpPr>
          <p:nvPr>
            <p:ph type="sldImg"/>
          </p:nvPr>
        </p:nvSpPr>
        <p:spPr>
          <a:xfrm>
            <a:off x="1184275" y="300038"/>
            <a:ext cx="4570413" cy="3429000"/>
          </a:xfrm>
          <a:ln/>
        </p:spPr>
      </p:sp>
      <p:sp>
        <p:nvSpPr>
          <p:cNvPr id="76803" name="Rectangle 3"/>
          <p:cNvSpPr>
            <a:spLocks noGrp="1" noChangeArrowheads="1"/>
          </p:cNvSpPr>
          <p:nvPr>
            <p:ph type="body" idx="1"/>
          </p:nvPr>
        </p:nvSpPr>
        <p:spPr>
          <a:xfrm>
            <a:off x="671692" y="3897582"/>
            <a:ext cx="5483946" cy="4646462"/>
          </a:xfrm>
        </p:spPr>
        <p:txBody>
          <a:bodyPr/>
          <a:lstStyle/>
          <a:p>
            <a:r>
              <a:rPr lang="en-US" altLang="en-US"/>
              <a:t>The 1889 volume followed the universal exposition in Paris of that year, and several plates were devoted to analysis of data on that topic.</a:t>
            </a:r>
          </a:p>
          <a:p>
            <a:r>
              <a:rPr lang="en-US" altLang="en-US"/>
              <a:t>What effect did these have on attendance in theaters?</a:t>
            </a:r>
          </a:p>
          <a:p>
            <a:r>
              <a:rPr lang="en-US" altLang="en-US"/>
              <a:t>Here, they are shown as polar diagrams, area ~ gross receipts for the major theaters.</a:t>
            </a:r>
          </a:p>
          <a:p>
            <a:r>
              <a:rPr lang="en-US" altLang="en-US"/>
              <a:t>To aid interpretation, these figures are placed on a map of the right bank, with theaters off-scale shown in boxes.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4C187-3719-4F94-9DE9-AB575A26C275}" type="slidenum">
              <a:rPr lang="en-US" altLang="en-US"/>
              <a:pPr/>
              <a:t>52</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sz="1900" dirty="0"/>
              <a:t>Another plate from the same volume uses what are now called star or radar diagrams to show attendance at each of the universal expos held in Paris: 1867, 1878 and 1889.</a:t>
            </a:r>
          </a:p>
          <a:p>
            <a:r>
              <a:rPr lang="en-US" altLang="en-US" sz="1900" dirty="0"/>
              <a:t>These are laid out as a two-way table of plots, in a form we now call a “trellis display,” designed to allow comparisons of the rows and columns.</a:t>
            </a:r>
          </a:p>
          <a:p>
            <a:r>
              <a:rPr lang="en-US" altLang="en-US" sz="1900" dirty="0"/>
              <a:t>We can see:</a:t>
            </a:r>
          </a:p>
          <a:p>
            <a:pPr>
              <a:buFontTx/>
              <a:buChar char="•"/>
            </a:pPr>
            <a:r>
              <a:rPr lang="en-US" altLang="en-US" sz="1900" dirty="0"/>
              <a:t> attendance increased greatly from 1867 to 1889</a:t>
            </a:r>
          </a:p>
          <a:p>
            <a:pPr>
              <a:buFontTx/>
              <a:buChar char="•"/>
            </a:pPr>
            <a:r>
              <a:rPr lang="en-US" altLang="en-US" sz="1900" dirty="0"/>
              <a:t> usually greatest on Sundays</a:t>
            </a:r>
          </a:p>
          <a:p>
            <a:pPr>
              <a:buFontTx/>
              <a:buChar char="•"/>
            </a:pPr>
            <a:r>
              <a:rPr lang="en-US" altLang="en-US" sz="1900" dirty="0"/>
              <a:t> in 1889, there were a number of additional spikes that are noted on the graphs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79A3B-68AD-45A5-BCED-EB205795B8A9}" type="slidenum">
              <a:rPr lang="en-US"/>
              <a:pPr/>
              <a:t>53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a:t>Many of the plates used novel graphic forms to show two or more related variables simultaneously on a schematic map of France.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9999A-F458-4111-BDA9-DD130157A879}" type="slidenum">
              <a:rPr lang="en-US"/>
              <a:pPr/>
              <a:t>7</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a:t>Second, data-based graphics were always limited by the capabilities and economics of recording and reproduction.</a:t>
            </a:r>
          </a:p>
          <a:p>
            <a:r>
              <a:rPr lang="en-US"/>
              <a:t>A prime example is the transition from copperplate engraving to lithography in the early 1800s.  </a:t>
            </a:r>
          </a:p>
          <a:p>
            <a:r>
              <a:rPr lang="en-US"/>
              <a:t>Robinson: At the time, the effect of lithography … was as great at the Xerox machine in our time.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E0A0D-92AC-45A5-9121-7E3B648BAA59}" type="slidenum">
              <a:rPr lang="en-US"/>
              <a:pPr/>
              <a:t>54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dirty="0"/>
              <a:t>Along with new graphic forms, there also had to be new ways to measure and count, and ways to show changes over time.</a:t>
            </a:r>
          </a:p>
          <a:p>
            <a:r>
              <a:rPr lang="en-US" dirty="0"/>
              <a:t>These maps show transportation on the national roads in France, calculated in “colliers </a:t>
            </a:r>
            <a:r>
              <a:rPr lang="en-US" dirty="0" err="1"/>
              <a:t>reduits</a:t>
            </a:r>
            <a:r>
              <a:rPr lang="en-US" dirty="0"/>
              <a:t>” – a standard measure of transport based on the equivalent number of animals for each conveyance. (It’s not clear how they counted bicycles!)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B4BC1-14C6-4B6E-90E8-4975A5C7E50F}" type="slidenum">
              <a:rPr lang="en-US" smtClean="0"/>
              <a:t>56</a:t>
            </a:fld>
            <a:endParaRPr lang="en-US"/>
          </a:p>
        </p:txBody>
      </p:sp>
    </p:spTree>
    <p:extLst>
      <p:ext uri="{BB962C8B-B14F-4D97-AF65-F5344CB8AC3E}">
        <p14:creationId xmlns:p14="http://schemas.microsoft.com/office/powerpoint/2010/main" val="2782867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82F61-F815-41AE-B49B-FF5C1A5C857D}" type="slidenum">
              <a:rPr lang="en-US"/>
              <a:pPr/>
              <a:t>57</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t>I turn finally to the statistical atlases prepared in conjunction with the US censuses from 1870—1890.</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74623-42EC-4EF0-AAB5-C57F38CED5B8}" type="slidenum">
              <a:rPr lang="en-US"/>
              <a:pPr/>
              <a:t>58</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6A58-3BDA-42B2-A99B-ABDF9D58F7A7}" type="slidenum">
              <a:rPr lang="en-US"/>
              <a:pPr/>
              <a:t>59</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09E08-9074-455E-B682-8019278F1913}" type="slidenum">
              <a:rPr lang="en-US"/>
              <a:pPr/>
              <a:t>60</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1DA2A-37A1-4BE6-8D7A-5E852E31D6A3}" type="slidenum">
              <a:rPr lang="en-US"/>
              <a:pPr/>
              <a:t>61</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892442" eaLnBrk="0" hangingPunct="0">
              <a:defRPr>
                <a:solidFill>
                  <a:schemeClr val="tx1"/>
                </a:solidFill>
                <a:latin typeface="Arial" charset="0"/>
              </a:defRPr>
            </a:lvl1pPr>
            <a:lvl2pPr marL="685817" indent="-263776" defTabSz="892442" eaLnBrk="0" hangingPunct="0">
              <a:defRPr>
                <a:solidFill>
                  <a:schemeClr val="tx1"/>
                </a:solidFill>
                <a:latin typeface="Arial" charset="0"/>
              </a:defRPr>
            </a:lvl2pPr>
            <a:lvl3pPr marL="1055103" indent="-211021" defTabSz="892442" eaLnBrk="0" hangingPunct="0">
              <a:defRPr>
                <a:solidFill>
                  <a:schemeClr val="tx1"/>
                </a:solidFill>
                <a:latin typeface="Arial" charset="0"/>
              </a:defRPr>
            </a:lvl3pPr>
            <a:lvl4pPr marL="1477145" indent="-211021" defTabSz="892442" eaLnBrk="0" hangingPunct="0">
              <a:defRPr>
                <a:solidFill>
                  <a:schemeClr val="tx1"/>
                </a:solidFill>
                <a:latin typeface="Arial" charset="0"/>
              </a:defRPr>
            </a:lvl4pPr>
            <a:lvl5pPr marL="1899186" indent="-211021" defTabSz="892442" eaLnBrk="0" hangingPunct="0">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pPr eaLnBrk="1" hangingPunct="1"/>
            <a:fld id="{A46A816E-E9C1-476F-BFB7-18E83564A6D3}" type="slidenum">
              <a:rPr lang="en-US" altLang="en-US"/>
              <a:pPr eaLnBrk="1" hangingPunct="1"/>
              <a:t>62</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AF204-79D4-45AD-A6F9-9BD9B22AE4B2}" type="slidenum">
              <a:rPr lang="en-US"/>
              <a:pPr/>
              <a:t>63</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08F8F-B540-4822-AC2F-29DECB142E32}" type="slidenum">
              <a:rPr lang="en-US"/>
              <a:pPr/>
              <a:t>64</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3BDF-9656-45F1-B2D3-EA8F80136507}" type="slidenum">
              <a:rPr lang="en-US"/>
              <a:pPr/>
              <a:t>8</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t>In the first half of the 19</a:t>
            </a:r>
            <a:r>
              <a:rPr lang="en-US" baseline="30000"/>
              <a:t>th</a:t>
            </a:r>
            <a:r>
              <a:rPr lang="en-US"/>
              <a:t> C, all of the modern forms of statistical graphics were invented. Each contributed new elements to an emerging visual language, designed to make the </a:t>
            </a:r>
            <a:r>
              <a:rPr lang="en-US" b="1"/>
              <a:t>relations</a:t>
            </a:r>
            <a:r>
              <a:rPr lang="en-US"/>
              <a:t> among numbers “speak to the eyes.”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2A55EE-0EED-4A40-B061-4368969B0758}" type="slidenum">
              <a:rPr lang="en-US"/>
              <a:pPr/>
              <a:t>65</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a:t>In conclusion, my study of the history of data visualization has taught me several things, but among these---</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9D28B-7AE2-4B6C-9E74-035117397E17}" type="slidenum">
              <a:rPr lang="en-US"/>
              <a:pPr/>
              <a:t>9</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t>Similarly, in thematic cartography, new visual forms were created or adapted to show quantitative information on maps</a:t>
            </a:r>
          </a:p>
          <a:p>
            <a:pPr>
              <a:buFontTx/>
              <a:buChar char="•"/>
            </a:pPr>
            <a:r>
              <a:rPr lang="en-US"/>
              <a:t> Isopleth: Halley </a:t>
            </a:r>
            <a:r>
              <a:rPr lang="en-US">
                <a:sym typeface="Wingdings" pitchFamily="2" charset="2"/>
              </a:rPr>
              <a:t> Humboldt to show isotherms</a:t>
            </a:r>
          </a:p>
          <a:p>
            <a:pPr>
              <a:buFontTx/>
              <a:buChar char="•"/>
            </a:pPr>
            <a:r>
              <a:rPr lang="en-US">
                <a:sym typeface="Wingdings" pitchFamily="2" charset="2"/>
              </a:rPr>
              <a:t> Choropleth: Dupin, literacy in France</a:t>
            </a:r>
          </a:p>
          <a:p>
            <a:pPr>
              <a:buFontTx/>
              <a:buChar char="•"/>
            </a:pPr>
            <a:r>
              <a:rPr lang="en-US">
                <a:sym typeface="Wingdings" pitchFamily="2" charset="2"/>
              </a:rPr>
              <a:t> Dot: Montizon, pop. density, 1 dot=10,000</a:t>
            </a:r>
          </a:p>
          <a:p>
            <a:pPr>
              <a:buFontTx/>
              <a:buChar char="•"/>
            </a:pPr>
            <a:r>
              <a:rPr lang="en-US">
                <a:sym typeface="Wingdings" pitchFamily="2" charset="2"/>
              </a:rPr>
              <a:t> Flow: Harness, railway traffic in Ireland</a:t>
            </a:r>
          </a:p>
          <a:p>
            <a:r>
              <a:rPr lang="en-US"/>
              <a:t>[omit]</a:t>
            </a:r>
          </a:p>
        </p:txBody>
      </p:sp>
    </p:spTree>
    <p:extLst>
      <p:ext uri="{BB962C8B-B14F-4D97-AF65-F5344CB8AC3E}">
        <p14:creationId xmlns:p14="http://schemas.microsoft.com/office/powerpoint/2010/main" val="236519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15576-ED63-428A-9EF3-205916720093}" type="slidenum">
              <a:rPr lang="en-US"/>
              <a:pPr/>
              <a:t>10</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Why it is useful to consider thematic maps and statistical graphics together?</a:t>
            </a:r>
          </a:p>
          <a:p>
            <a:endParaRPr lang="en-US" dirty="0"/>
          </a:p>
          <a:p>
            <a:r>
              <a:rPr lang="en-US" dirty="0"/>
              <a:t>The first point is that all data-based graphics– maps and diagrams share common goals, even though they may use different visual language</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C43EA-539C-4D64-9EDA-67F7D713A5AD}" type="slidenum">
              <a:rPr lang="en-US"/>
              <a:pPr/>
              <a:t>11</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dirty="0"/>
              <a:t>A second, general point is that the histories of thematic cartography and statistical graphics have always been intertwined, with ideas and techniques from one side influencing the other.</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friendly.github.io/6135"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datavis.ca/papers/golden-age.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66.jpeg"/><Relationship Id="rId4" Type="http://schemas.openxmlformats.org/officeDocument/2006/relationships/image" Target="../media/image65.jpeg"/></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hyperlink" Target="https://www.davidrumsey.com/luna/servlet/s/nl72bu"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5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6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662" y="3276600"/>
            <a:ext cx="7772400" cy="1470025"/>
          </a:xfrm>
        </p:spPr>
        <p:txBody>
          <a:bodyPr/>
          <a:lstStyle/>
          <a:p>
            <a:r>
              <a:rPr lang="en-US" dirty="0"/>
              <a:t>The Golden Age of Statistical Graphics</a:t>
            </a:r>
          </a:p>
        </p:txBody>
      </p:sp>
      <p:sp>
        <p:nvSpPr>
          <p:cNvPr id="3" name="Subtitle 2"/>
          <p:cNvSpPr>
            <a:spLocks noGrp="1"/>
          </p:cNvSpPr>
          <p:nvPr>
            <p:ph type="subTitle" idx="1"/>
          </p:nvPr>
        </p:nvSpPr>
        <p:spPr>
          <a:xfrm>
            <a:off x="1371600" y="4800600"/>
            <a:ext cx="6400800" cy="1371600"/>
          </a:xfrm>
        </p:spPr>
        <p:txBody>
          <a:bodyPr>
            <a:normAutofit fontScale="85000" lnSpcReduction="10000"/>
          </a:bodyPr>
          <a:lstStyle/>
          <a:p>
            <a:r>
              <a:rPr lang="en-US" dirty="0"/>
              <a:t>Michael Friendly</a:t>
            </a:r>
          </a:p>
          <a:p>
            <a:r>
              <a:rPr lang="en-US" dirty="0"/>
              <a:t>Psych 6135</a:t>
            </a:r>
          </a:p>
          <a:p>
            <a:pPr lvl="0"/>
            <a:r>
              <a:rPr lang="en-US" dirty="0">
                <a:solidFill>
                  <a:prstClr val="black">
                    <a:tint val="75000"/>
                  </a:prstClr>
                </a:solidFill>
                <a:hlinkClick r:id="rId2"/>
              </a:rPr>
              <a:t>https://friendly.github.io/6135</a:t>
            </a:r>
            <a:endParaRPr lang="en-US" dirty="0"/>
          </a:p>
        </p:txBody>
      </p:sp>
      <p:grpSp>
        <p:nvGrpSpPr>
          <p:cNvPr id="4" name="Group 4"/>
          <p:cNvGrpSpPr>
            <a:grpSpLocks/>
          </p:cNvGrpSpPr>
          <p:nvPr/>
        </p:nvGrpSpPr>
        <p:grpSpPr bwMode="auto">
          <a:xfrm>
            <a:off x="457200" y="226843"/>
            <a:ext cx="8304213" cy="2608898"/>
            <a:chOff x="192" y="2352"/>
            <a:chExt cx="5231" cy="1826"/>
          </a:xfrm>
        </p:grpSpPr>
        <p:pic>
          <p:nvPicPr>
            <p:cNvPr id="5" name="Picture 5" descr="28a Minard_1858-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2400"/>
              <a:ext cx="1469" cy="1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2400"/>
              <a:ext cx="1974" cy="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_1883_voyagers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 y="2352"/>
              <a:ext cx="1391" cy="1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B794E3C-76DF-406E-8D8D-003BCEE4976F}" type="slidenum">
              <a:rPr lang="en-US"/>
              <a:pPr/>
              <a:t>10</a:t>
            </a:fld>
            <a:endParaRPr lang="en-US"/>
          </a:p>
        </p:txBody>
      </p:sp>
      <p:sp>
        <p:nvSpPr>
          <p:cNvPr id="20482" name="Rectangle 2"/>
          <p:cNvSpPr>
            <a:spLocks noGrp="1" noChangeArrowheads="1"/>
          </p:cNvSpPr>
          <p:nvPr>
            <p:ph type="title"/>
          </p:nvPr>
        </p:nvSpPr>
        <p:spPr>
          <a:xfrm>
            <a:off x="457200" y="274638"/>
            <a:ext cx="8229600" cy="868362"/>
          </a:xfrm>
        </p:spPr>
        <p:txBody>
          <a:bodyPr>
            <a:normAutofit fontScale="90000"/>
          </a:bodyPr>
          <a:lstStyle/>
          <a:p>
            <a:r>
              <a:rPr lang="en-US" sz="3200" dirty="0"/>
              <a:t>Visual language: thematic maps &amp; statistical graphics</a:t>
            </a:r>
          </a:p>
        </p:txBody>
      </p:sp>
      <p:sp>
        <p:nvSpPr>
          <p:cNvPr id="20483" name="Rectangle 3"/>
          <p:cNvSpPr>
            <a:spLocks noGrp="1" noChangeArrowheads="1"/>
          </p:cNvSpPr>
          <p:nvPr>
            <p:ph type="body" idx="1"/>
          </p:nvPr>
        </p:nvSpPr>
        <p:spPr>
          <a:xfrm>
            <a:off x="457200" y="1600200"/>
            <a:ext cx="8229600" cy="2438400"/>
          </a:xfrm>
        </p:spPr>
        <p:txBody>
          <a:bodyPr/>
          <a:lstStyle/>
          <a:p>
            <a:r>
              <a:rPr lang="en-US" sz="2800" dirty="0"/>
              <a:t>Different ‘visual language’, but common goals:</a:t>
            </a:r>
          </a:p>
          <a:p>
            <a:pPr lvl="1"/>
            <a:r>
              <a:rPr lang="en-US" sz="2000" b="1" dirty="0"/>
              <a:t>Exploration</a:t>
            </a:r>
            <a:r>
              <a:rPr lang="en-US" sz="2000" dirty="0"/>
              <a:t>: show trends, reveal patterns in quantitative or qualitative info</a:t>
            </a:r>
          </a:p>
          <a:p>
            <a:pPr lvl="1"/>
            <a:r>
              <a:rPr lang="en-US" sz="2000" b="1" dirty="0"/>
              <a:t>Analysis</a:t>
            </a:r>
            <a:r>
              <a:rPr lang="en-US" sz="2000" dirty="0"/>
              <a:t>: </a:t>
            </a:r>
            <a:r>
              <a:rPr lang="en-GB" sz="2000" dirty="0"/>
              <a:t>aid in synthesizing, generalizing or testing patterns</a:t>
            </a:r>
            <a:r>
              <a:rPr lang="en-US" sz="2000" dirty="0"/>
              <a:t> </a:t>
            </a:r>
          </a:p>
          <a:p>
            <a:pPr lvl="1"/>
            <a:r>
              <a:rPr lang="en-US" sz="2000" b="1" dirty="0"/>
              <a:t>Presentation</a:t>
            </a:r>
            <a:r>
              <a:rPr lang="en-US" sz="2000" dirty="0"/>
              <a:t>: </a:t>
            </a:r>
            <a:r>
              <a:rPr lang="en-GB" sz="2000" dirty="0"/>
              <a:t>stimulate thought, convey conclusions, argue a point</a:t>
            </a:r>
            <a:endParaRPr lang="en-US" sz="2000" dirty="0"/>
          </a:p>
        </p:txBody>
      </p:sp>
      <p:grpSp>
        <p:nvGrpSpPr>
          <p:cNvPr id="20492" name="Group 12"/>
          <p:cNvGrpSpPr>
            <a:grpSpLocks/>
          </p:cNvGrpSpPr>
          <p:nvPr/>
        </p:nvGrpSpPr>
        <p:grpSpPr bwMode="auto">
          <a:xfrm>
            <a:off x="304800" y="4114800"/>
            <a:ext cx="2667000" cy="2638425"/>
            <a:chOff x="192" y="2592"/>
            <a:chExt cx="1680" cy="1662"/>
          </a:xfrm>
        </p:grpSpPr>
        <p:pic>
          <p:nvPicPr>
            <p:cNvPr id="20484"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811"/>
              <a:ext cx="1680" cy="1443"/>
            </a:xfrm>
            <a:prstGeom prst="rect">
              <a:avLst/>
            </a:prstGeom>
            <a:noFill/>
            <a:extLst>
              <a:ext uri="{909E8E84-426E-40DD-AFC4-6F175D3DCCD1}">
                <a14:hiddenFill xmlns:a14="http://schemas.microsoft.com/office/drawing/2010/main">
                  <a:solidFill>
                    <a:srgbClr val="FFFFFF"/>
                  </a:solidFill>
                </a14:hiddenFill>
              </a:ext>
            </a:extLst>
          </p:spPr>
        </p:pic>
        <p:sp>
          <p:nvSpPr>
            <p:cNvPr id="20487" name="Text Box 7"/>
            <p:cNvSpPr txBox="1">
              <a:spLocks noChangeArrowheads="1"/>
            </p:cNvSpPr>
            <p:nvPr/>
          </p:nvSpPr>
          <p:spPr bwMode="auto">
            <a:xfrm>
              <a:off x="360" y="259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Snow (1855)</a:t>
              </a:r>
            </a:p>
          </p:txBody>
        </p:sp>
      </p:grpSp>
      <p:grpSp>
        <p:nvGrpSpPr>
          <p:cNvPr id="20493" name="Group 13"/>
          <p:cNvGrpSpPr>
            <a:grpSpLocks/>
          </p:cNvGrpSpPr>
          <p:nvPr/>
        </p:nvGrpSpPr>
        <p:grpSpPr bwMode="auto">
          <a:xfrm>
            <a:off x="3124200" y="4114800"/>
            <a:ext cx="2676525" cy="2743200"/>
            <a:chOff x="1968" y="2592"/>
            <a:chExt cx="1686" cy="1728"/>
          </a:xfrm>
        </p:grpSpPr>
        <p:pic>
          <p:nvPicPr>
            <p:cNvPr id="20485"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20489" name="Rectangle 9"/>
            <p:cNvSpPr>
              <a:spLocks noChangeArrowheads="1"/>
            </p:cNvSpPr>
            <p:nvPr/>
          </p:nvSpPr>
          <p:spPr bwMode="auto">
            <a:xfrm>
              <a:off x="2361" y="2592"/>
              <a:ext cx="8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600"/>
                <a:t>Galton (1863)</a:t>
              </a:r>
            </a:p>
          </p:txBody>
        </p:sp>
      </p:grpSp>
      <p:grpSp>
        <p:nvGrpSpPr>
          <p:cNvPr id="20494" name="Group 14"/>
          <p:cNvGrpSpPr>
            <a:grpSpLocks/>
          </p:cNvGrpSpPr>
          <p:nvPr/>
        </p:nvGrpSpPr>
        <p:grpSpPr bwMode="auto">
          <a:xfrm>
            <a:off x="5943600" y="4114800"/>
            <a:ext cx="2381250" cy="2649538"/>
            <a:chOff x="3744" y="2592"/>
            <a:chExt cx="1500" cy="1669"/>
          </a:xfrm>
        </p:grpSpPr>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784"/>
              <a:ext cx="150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Rectangle 11"/>
            <p:cNvSpPr>
              <a:spLocks noChangeArrowheads="1"/>
            </p:cNvSpPr>
            <p:nvPr/>
          </p:nvSpPr>
          <p:spPr bwMode="auto">
            <a:xfrm>
              <a:off x="4038" y="2592"/>
              <a:ext cx="91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Minard (1869)</a:t>
              </a:r>
            </a:p>
          </p:txBody>
        </p:sp>
      </p:grpSp>
    </p:spTree>
    <p:extLst>
      <p:ext uri="{BB962C8B-B14F-4D97-AF65-F5344CB8AC3E}">
        <p14:creationId xmlns:p14="http://schemas.microsoft.com/office/powerpoint/2010/main" val="6819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98FCBAE-DC02-4248-9830-14531D94E48F}" type="slidenum">
              <a:rPr lang="en-US"/>
              <a:pPr/>
              <a:t>11</a:t>
            </a:fld>
            <a:endParaRPr lang="en-US"/>
          </a:p>
        </p:txBody>
      </p:sp>
      <p:sp>
        <p:nvSpPr>
          <p:cNvPr id="45058" name="Rectangle 2"/>
          <p:cNvSpPr>
            <a:spLocks noGrp="1" noChangeArrowheads="1"/>
          </p:cNvSpPr>
          <p:nvPr>
            <p:ph type="title"/>
          </p:nvPr>
        </p:nvSpPr>
        <p:spPr/>
        <p:txBody>
          <a:bodyPr>
            <a:normAutofit fontScale="90000"/>
          </a:bodyPr>
          <a:lstStyle/>
          <a:p>
            <a:r>
              <a:rPr lang="en-US"/>
              <a:t>Data visualization: Diffusion of ideas</a:t>
            </a:r>
          </a:p>
        </p:txBody>
      </p:sp>
      <p:sp>
        <p:nvSpPr>
          <p:cNvPr id="45059" name="Rectangle 3"/>
          <p:cNvSpPr>
            <a:spLocks noGrp="1" noChangeArrowheads="1"/>
          </p:cNvSpPr>
          <p:nvPr>
            <p:ph type="body" idx="1"/>
          </p:nvPr>
        </p:nvSpPr>
        <p:spPr>
          <a:xfrm>
            <a:off x="457200" y="1458306"/>
            <a:ext cx="8229600" cy="914400"/>
          </a:xfrm>
        </p:spPr>
        <p:txBody>
          <a:bodyPr/>
          <a:lstStyle/>
          <a:p>
            <a:pPr>
              <a:lnSpc>
                <a:spcPct val="80000"/>
              </a:lnSpc>
              <a:spcBef>
                <a:spcPct val="0"/>
              </a:spcBef>
            </a:pPr>
            <a:r>
              <a:rPr lang="en-US" sz="2800" dirty="0"/>
              <a:t>Those who developed thematic maps often not cartographers</a:t>
            </a:r>
            <a:endParaRPr lang="en-US" dirty="0"/>
          </a:p>
        </p:txBody>
      </p:sp>
      <p:grpSp>
        <p:nvGrpSpPr>
          <p:cNvPr id="2" name="Group 1"/>
          <p:cNvGrpSpPr/>
          <p:nvPr/>
        </p:nvGrpSpPr>
        <p:grpSpPr>
          <a:xfrm>
            <a:off x="685800" y="2778500"/>
            <a:ext cx="3505200" cy="3657600"/>
            <a:chOff x="685800" y="3062288"/>
            <a:chExt cx="3505200" cy="3657600"/>
          </a:xfrm>
        </p:grpSpPr>
        <p:pic>
          <p:nvPicPr>
            <p:cNvPr id="45060" name="Picture 4"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29000"/>
              <a:ext cx="3138488" cy="3290888"/>
            </a:xfrm>
            <a:prstGeom prst="rect">
              <a:avLst/>
            </a:prstGeom>
            <a:noFill/>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685800" y="3062288"/>
              <a:ext cx="350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Dupin</a:t>
              </a:r>
              <a:r>
                <a:rPr lang="en-US" dirty="0"/>
                <a:t> (1826): literacy in France</a:t>
              </a:r>
            </a:p>
          </p:txBody>
        </p:sp>
      </p:grpSp>
      <p:grpSp>
        <p:nvGrpSpPr>
          <p:cNvPr id="3" name="Group 2"/>
          <p:cNvGrpSpPr/>
          <p:nvPr/>
        </p:nvGrpSpPr>
        <p:grpSpPr>
          <a:xfrm>
            <a:off x="3962400" y="2778500"/>
            <a:ext cx="4953000" cy="3605212"/>
            <a:chOff x="3962400" y="3062288"/>
            <a:chExt cx="4953000" cy="3605212"/>
          </a:xfrm>
        </p:grpSpPr>
        <p:pic>
          <p:nvPicPr>
            <p:cNvPr id="45061" name="Picture 5" descr="galton-s001189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33775"/>
              <a:ext cx="4953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5064" name="Text Box 8"/>
            <p:cNvSpPr txBox="1">
              <a:spLocks noChangeArrowheads="1"/>
            </p:cNvSpPr>
            <p:nvPr/>
          </p:nvSpPr>
          <p:spPr bwMode="auto">
            <a:xfrm>
              <a:off x="4191000" y="3062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Galton (1881): travel time from London</a:t>
              </a:r>
            </a:p>
          </p:txBody>
        </p:sp>
      </p:grpSp>
    </p:spTree>
    <p:extLst>
      <p:ext uri="{BB962C8B-B14F-4D97-AF65-F5344CB8AC3E}">
        <p14:creationId xmlns:p14="http://schemas.microsoft.com/office/powerpoint/2010/main" val="387591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A8E9AFF-AC9E-4A61-9139-F4D6F1FDD5A7}" type="slidenum">
              <a:rPr lang="en-US"/>
              <a:pPr/>
              <a:t>12</a:t>
            </a:fld>
            <a:endParaRPr lang="en-US"/>
          </a:p>
        </p:txBody>
      </p:sp>
      <p:sp>
        <p:nvSpPr>
          <p:cNvPr id="69634" name="Rectangle 2"/>
          <p:cNvSpPr>
            <a:spLocks noGrp="1" noChangeArrowheads="1"/>
          </p:cNvSpPr>
          <p:nvPr>
            <p:ph type="title"/>
          </p:nvPr>
        </p:nvSpPr>
        <p:spPr/>
        <p:txBody>
          <a:bodyPr>
            <a:normAutofit fontScale="90000"/>
          </a:bodyPr>
          <a:lstStyle/>
          <a:p>
            <a:r>
              <a:rPr lang="en-US"/>
              <a:t>Data visualization: Diffusion of ideas</a:t>
            </a:r>
          </a:p>
        </p:txBody>
      </p:sp>
      <p:sp>
        <p:nvSpPr>
          <p:cNvPr id="69635" name="Rectangle 3"/>
          <p:cNvSpPr>
            <a:spLocks noGrp="1" noChangeArrowheads="1"/>
          </p:cNvSpPr>
          <p:nvPr>
            <p:ph type="body" idx="1"/>
          </p:nvPr>
        </p:nvSpPr>
        <p:spPr>
          <a:xfrm>
            <a:off x="457200" y="1411008"/>
            <a:ext cx="8229600" cy="1524000"/>
          </a:xfrm>
        </p:spPr>
        <p:txBody>
          <a:bodyPr>
            <a:normAutofit lnSpcReduction="10000"/>
          </a:bodyPr>
          <a:lstStyle/>
          <a:p>
            <a:r>
              <a:rPr lang="en-US" sz="2800" dirty="0"/>
              <a:t>Those who developed data graphics often borrowed from cartography</a:t>
            </a:r>
          </a:p>
          <a:p>
            <a:pPr lvl="1"/>
            <a:r>
              <a:rPr lang="en-US" sz="2000" dirty="0"/>
              <a:t>Halley (1701): contour map -&gt; </a:t>
            </a:r>
            <a:r>
              <a:rPr lang="en-US" sz="2000" dirty="0" err="1"/>
              <a:t>Lalanne</a:t>
            </a:r>
            <a:r>
              <a:rPr lang="en-US" sz="2000" dirty="0"/>
              <a:t> (1843): contour diagrams of soil temperature</a:t>
            </a:r>
          </a:p>
        </p:txBody>
      </p:sp>
      <p:pic>
        <p:nvPicPr>
          <p:cNvPr id="69636" name="Picture 4" descr="halley-map-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80840"/>
            <a:ext cx="300513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fg1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3109415"/>
            <a:ext cx="2881312" cy="3524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98878F8-783A-4B8B-BF98-BC4FF21E3EA4}"/>
              </a:ext>
            </a:extLst>
          </p:cNvPr>
          <p:cNvCxnSpPr/>
          <p:nvPr/>
        </p:nvCxnSpPr>
        <p:spPr>
          <a:xfrm>
            <a:off x="4038600" y="4876800"/>
            <a:ext cx="76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6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0-#ppt_w/2"/>
                                          </p:val>
                                        </p:tav>
                                        <p:tav tm="100000">
                                          <p:val>
                                            <p:strVal val="#ppt_x"/>
                                          </p:val>
                                        </p:tav>
                                      </p:tavLst>
                                    </p:anim>
                                    <p:anim calcmode="lin" valueType="num">
                                      <p:cBhvr additive="base">
                                        <p:cTn id="8" dur="500" fill="hold"/>
                                        <p:tgtEl>
                                          <p:spTgt spid="696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69637"/>
                                        </p:tgtEl>
                                        <p:attrNameLst>
                                          <p:attrName>style.visibility</p:attrName>
                                        </p:attrNameLst>
                                      </p:cBhvr>
                                      <p:to>
                                        <p:strVal val="visible"/>
                                      </p:to>
                                    </p:set>
                                    <p:anim calcmode="lin" valueType="num">
                                      <p:cBhvr additive="base">
                                        <p:cTn id="17" dur="500" fill="hold"/>
                                        <p:tgtEl>
                                          <p:spTgt spid="69637"/>
                                        </p:tgtEl>
                                        <p:attrNameLst>
                                          <p:attrName>ppt_x</p:attrName>
                                        </p:attrNameLst>
                                      </p:cBhvr>
                                      <p:tavLst>
                                        <p:tav tm="0">
                                          <p:val>
                                            <p:strVal val="1+#ppt_w/2"/>
                                          </p:val>
                                        </p:tav>
                                        <p:tav tm="100000">
                                          <p:val>
                                            <p:strVal val="#ppt_x"/>
                                          </p:val>
                                        </p:tav>
                                      </p:tavLst>
                                    </p:anim>
                                    <p:anim calcmode="lin" valueType="num">
                                      <p:cBhvr additive="base">
                                        <p:cTn id="18"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4940D2-F931-405D-8E26-BB8A4E055C2B}" type="slidenum">
              <a:rPr lang="en-US"/>
              <a:pPr/>
              <a:t>13</a:t>
            </a:fld>
            <a:endParaRPr lang="en-US"/>
          </a:p>
        </p:txBody>
      </p:sp>
      <p:sp>
        <p:nvSpPr>
          <p:cNvPr id="126978" name="Rectangle 2"/>
          <p:cNvSpPr>
            <a:spLocks noGrp="1" noChangeArrowheads="1"/>
          </p:cNvSpPr>
          <p:nvPr>
            <p:ph type="title"/>
          </p:nvPr>
        </p:nvSpPr>
        <p:spPr/>
        <p:txBody>
          <a:bodyPr>
            <a:normAutofit fontScale="90000"/>
          </a:bodyPr>
          <a:lstStyle/>
          <a:p>
            <a:r>
              <a:rPr lang="en-US"/>
              <a:t>Data visualization: Diffusion of ideas</a:t>
            </a:r>
          </a:p>
        </p:txBody>
      </p:sp>
      <p:sp>
        <p:nvSpPr>
          <p:cNvPr id="126979" name="Rectangle 3"/>
          <p:cNvSpPr>
            <a:spLocks noGrp="1" noChangeArrowheads="1"/>
          </p:cNvSpPr>
          <p:nvPr>
            <p:ph type="body" idx="1"/>
          </p:nvPr>
        </p:nvSpPr>
        <p:spPr/>
        <p:txBody>
          <a:bodyPr/>
          <a:lstStyle/>
          <a:p>
            <a:r>
              <a:rPr lang="en-US" dirty="0"/>
              <a:t>… and vice-versa</a:t>
            </a:r>
          </a:p>
          <a:p>
            <a:pPr lvl="1"/>
            <a:r>
              <a:rPr lang="en-US" sz="2000" dirty="0" err="1"/>
              <a:t>Lalanne</a:t>
            </a:r>
            <a:r>
              <a:rPr lang="en-US" sz="2000" dirty="0"/>
              <a:t> </a:t>
            </a:r>
            <a:r>
              <a:rPr lang="en-US" sz="2000" dirty="0">
                <a:cs typeface="Arial" charset="0"/>
              </a:rPr>
              <a:t>→ L.L. </a:t>
            </a:r>
            <a:r>
              <a:rPr lang="en-US" sz="2000" dirty="0" err="1">
                <a:cs typeface="Arial" charset="0"/>
              </a:rPr>
              <a:t>Vauthier</a:t>
            </a:r>
            <a:r>
              <a:rPr lang="en-US" sz="2000" dirty="0">
                <a:cs typeface="Arial" charset="0"/>
              </a:rPr>
              <a:t> (1874) contour map of population density of Paris, seen as mountains</a:t>
            </a:r>
          </a:p>
          <a:p>
            <a:pPr lvl="1"/>
            <a:r>
              <a:rPr lang="en-US" sz="2000" dirty="0">
                <a:cs typeface="Arial" charset="0"/>
              </a:rPr>
              <a:t>Map-based data visualization was extended widely</a:t>
            </a:r>
          </a:p>
        </p:txBody>
      </p:sp>
      <p:pic>
        <p:nvPicPr>
          <p:cNvPr id="126980" name="Picture 4" descr="vauthier2-1000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7204"/>
            <a:ext cx="54864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55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AD566F1-5EC7-4E69-A9B3-C4DEC533DEBE}" type="slidenum">
              <a:rPr lang="en-US"/>
              <a:pPr/>
              <a:t>14</a:t>
            </a:fld>
            <a:endParaRPr lang="en-US"/>
          </a:p>
        </p:txBody>
      </p:sp>
      <p:sp>
        <p:nvSpPr>
          <p:cNvPr id="71682" name="Rectangle 2"/>
          <p:cNvSpPr>
            <a:spLocks noGrp="1" noChangeArrowheads="1"/>
          </p:cNvSpPr>
          <p:nvPr>
            <p:ph type="title"/>
          </p:nvPr>
        </p:nvSpPr>
        <p:spPr/>
        <p:txBody>
          <a:bodyPr>
            <a:normAutofit fontScale="90000"/>
          </a:bodyPr>
          <a:lstStyle/>
          <a:p>
            <a:r>
              <a:rPr lang="en-US"/>
              <a:t>Data visualization: Diffusion of ideas</a:t>
            </a:r>
          </a:p>
        </p:txBody>
      </p:sp>
      <p:sp>
        <p:nvSpPr>
          <p:cNvPr id="71683" name="Rectangle 3"/>
          <p:cNvSpPr>
            <a:spLocks noGrp="1" noChangeArrowheads="1"/>
          </p:cNvSpPr>
          <p:nvPr>
            <p:ph type="body" idx="1"/>
          </p:nvPr>
        </p:nvSpPr>
        <p:spPr/>
        <p:txBody>
          <a:bodyPr/>
          <a:lstStyle/>
          <a:p>
            <a:r>
              <a:rPr lang="en-US" sz="2800"/>
              <a:t>Graphical inventions often applied to maps</a:t>
            </a:r>
          </a:p>
          <a:p>
            <a:pPr lvl="1"/>
            <a:r>
              <a:rPr lang="en-US" sz="2400"/>
              <a:t>Playfair (1805): pie chart -&gt; Minard (1858): pie map</a:t>
            </a:r>
          </a:p>
        </p:txBody>
      </p:sp>
      <p:pic>
        <p:nvPicPr>
          <p:cNvPr id="71684" name="Picture 4" descr="im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690938" cy="3589338"/>
          </a:xfrm>
          <a:prstGeom prst="rect">
            <a:avLst/>
          </a:prstGeom>
          <a:noFill/>
          <a:extLst>
            <a:ext uri="{909E8E84-426E-40DD-AFC4-6F175D3DCCD1}">
              <a14:hiddenFill xmlns:a14="http://schemas.microsoft.com/office/drawing/2010/main">
                <a:solidFill>
                  <a:srgbClr val="FFFFFF"/>
                </a:solidFill>
              </a14:hiddenFill>
            </a:ext>
          </a:extLst>
        </p:spPr>
      </p:pic>
      <p:pic>
        <p:nvPicPr>
          <p:cNvPr id="71685" name="Picture 5" descr="playfair1805-p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28950"/>
            <a:ext cx="3454400" cy="3752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6400" y="2511970"/>
            <a:ext cx="4394200" cy="369332"/>
          </a:xfrm>
          <a:prstGeom prst="rect">
            <a:avLst/>
          </a:prstGeom>
          <a:noFill/>
        </p:spPr>
        <p:txBody>
          <a:bodyPr wrap="square" rtlCol="0">
            <a:spAutoFit/>
          </a:bodyPr>
          <a:lstStyle/>
          <a:p>
            <a:pPr algn="ctr"/>
            <a:r>
              <a:rPr lang="en-US" dirty="0"/>
              <a:t>Where does meat sold in Paris come from?</a:t>
            </a:r>
          </a:p>
        </p:txBody>
      </p:sp>
    </p:spTree>
    <p:extLst>
      <p:ext uri="{BB962C8B-B14F-4D97-AF65-F5344CB8AC3E}">
        <p14:creationId xmlns:p14="http://schemas.microsoft.com/office/powerpoint/2010/main" val="121071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B9E2C91-09D0-4752-A2C4-0B88E8DEE12A}" type="slidenum">
              <a:rPr lang="en-US"/>
              <a:pPr/>
              <a:t>15</a:t>
            </a:fld>
            <a:endParaRPr lang="en-US"/>
          </a:p>
        </p:txBody>
      </p:sp>
      <p:sp>
        <p:nvSpPr>
          <p:cNvPr id="131074" name="Rectangle 2"/>
          <p:cNvSpPr>
            <a:spLocks noGrp="1" noChangeArrowheads="1"/>
          </p:cNvSpPr>
          <p:nvPr>
            <p:ph type="title"/>
          </p:nvPr>
        </p:nvSpPr>
        <p:spPr/>
        <p:txBody>
          <a:bodyPr/>
          <a:lstStyle/>
          <a:p>
            <a:r>
              <a:rPr lang="en-US" sz="3200"/>
              <a:t>Stories from the Golden Age (1850-1900)</a:t>
            </a:r>
          </a:p>
        </p:txBody>
      </p:sp>
      <p:sp>
        <p:nvSpPr>
          <p:cNvPr id="131076" name="Rectangle 4"/>
          <p:cNvSpPr>
            <a:spLocks noGrp="1" noChangeArrowheads="1"/>
          </p:cNvSpPr>
          <p:nvPr>
            <p:ph type="body" sz="half" idx="1"/>
          </p:nvPr>
        </p:nvSpPr>
        <p:spPr>
          <a:solidFill>
            <a:schemeClr val="tx2">
              <a:lumMod val="20000"/>
              <a:lumOff val="80000"/>
              <a:alpha val="50000"/>
            </a:schemeClr>
          </a:solidFill>
        </p:spPr>
        <p:txBody>
          <a:bodyPr/>
          <a:lstStyle/>
          <a:p>
            <a:pPr algn="ctr">
              <a:buFontTx/>
              <a:buNone/>
            </a:pPr>
            <a:r>
              <a:rPr lang="en-US" sz="2800" dirty="0"/>
              <a:t>Stories:</a:t>
            </a:r>
          </a:p>
          <a:p>
            <a:r>
              <a:rPr lang="en-US" dirty="0"/>
              <a:t>A.-M. </a:t>
            </a:r>
            <a:r>
              <a:rPr lang="en-US" dirty="0" err="1"/>
              <a:t>Guerry</a:t>
            </a:r>
            <a:r>
              <a:rPr lang="en-US" dirty="0"/>
              <a:t> &amp;</a:t>
            </a:r>
            <a:r>
              <a:rPr lang="en-US" i="1" dirty="0"/>
              <a:t> </a:t>
            </a:r>
            <a:r>
              <a:rPr lang="en-US" dirty="0"/>
              <a:t>the rise of social science</a:t>
            </a:r>
          </a:p>
          <a:p>
            <a:r>
              <a:rPr lang="en-US" dirty="0"/>
              <a:t>Graphic vision of C. J. </a:t>
            </a:r>
            <a:r>
              <a:rPr lang="en-US" dirty="0" err="1"/>
              <a:t>Minard</a:t>
            </a:r>
            <a:endParaRPr lang="en-US" dirty="0"/>
          </a:p>
          <a:p>
            <a:r>
              <a:rPr lang="en-US" dirty="0"/>
              <a:t>Galton’s graphical discoveries</a:t>
            </a:r>
          </a:p>
          <a:p>
            <a:r>
              <a:rPr lang="en-US" dirty="0"/>
              <a:t>Statistical albums</a:t>
            </a:r>
            <a:endParaRPr lang="en-US" sz="3200" dirty="0"/>
          </a:p>
          <a:p>
            <a:endParaRPr lang="en-US" sz="3200" dirty="0"/>
          </a:p>
        </p:txBody>
      </p:sp>
      <p:sp>
        <p:nvSpPr>
          <p:cNvPr id="131077" name="Rectangle 5"/>
          <p:cNvSpPr>
            <a:spLocks noGrp="1" noChangeArrowheads="1"/>
          </p:cNvSpPr>
          <p:nvPr>
            <p:ph type="body" sz="half" idx="2"/>
          </p:nvPr>
        </p:nvSpPr>
        <p:spPr>
          <a:solidFill>
            <a:schemeClr val="tx2">
              <a:lumMod val="20000"/>
              <a:lumOff val="80000"/>
              <a:alpha val="50000"/>
            </a:schemeClr>
          </a:solidFill>
        </p:spPr>
        <p:txBody>
          <a:bodyPr/>
          <a:lstStyle/>
          <a:p>
            <a:pPr algn="ctr">
              <a:buFontTx/>
              <a:buNone/>
            </a:pPr>
            <a:r>
              <a:rPr lang="en-US" sz="2800" dirty="0"/>
              <a:t>Themes:</a:t>
            </a:r>
          </a:p>
          <a:p>
            <a:r>
              <a:rPr lang="en-US" sz="2400" dirty="0"/>
              <a:t>Statistics: numbers of the state</a:t>
            </a:r>
          </a:p>
          <a:p>
            <a:r>
              <a:rPr lang="en-US" sz="2400" dirty="0"/>
              <a:t>Rise of visual thinking</a:t>
            </a:r>
          </a:p>
          <a:p>
            <a:r>
              <a:rPr lang="en-US" sz="2400" dirty="0"/>
              <a:t>Escaping flatland: 2D </a:t>
            </a:r>
            <a:r>
              <a:rPr lang="en-US" sz="2400" dirty="0">
                <a:cs typeface="Arial" charset="0"/>
                <a:sym typeface="Symbol"/>
              </a:rPr>
              <a:t></a:t>
            </a:r>
            <a:r>
              <a:rPr lang="en-US" sz="2400" dirty="0">
                <a:cs typeface="Arial" charset="0"/>
              </a:rPr>
              <a:t> 3D</a:t>
            </a:r>
            <a:endParaRPr lang="en-US" sz="2400" dirty="0"/>
          </a:p>
          <a:p>
            <a:r>
              <a:rPr lang="en-US" sz="2400" dirty="0"/>
              <a:t>Visualization </a:t>
            </a:r>
            <a:r>
              <a:rPr lang="en-US" sz="2400" dirty="0">
                <a:cs typeface="Arial" charset="0"/>
                <a:sym typeface="Symbol"/>
              </a:rPr>
              <a:t></a:t>
            </a:r>
            <a:r>
              <a:rPr lang="en-US" sz="2400" dirty="0">
                <a:cs typeface="Arial" charset="0"/>
              </a:rPr>
              <a:t> Theory (graphic discovery)</a:t>
            </a:r>
          </a:p>
          <a:p>
            <a:r>
              <a:rPr lang="en-US" sz="2400" dirty="0">
                <a:cs typeface="Arial" charset="0"/>
              </a:rPr>
              <a:t>Data </a:t>
            </a:r>
            <a:r>
              <a:rPr lang="en-US" sz="2400" dirty="0">
                <a:cs typeface="Arial" charset="0"/>
                <a:sym typeface="Symbol"/>
              </a:rPr>
              <a:t></a:t>
            </a:r>
            <a:r>
              <a:rPr lang="en-US" sz="2400" dirty="0">
                <a:cs typeface="Arial" charset="0"/>
              </a:rPr>
              <a:t> Theory </a:t>
            </a:r>
            <a:r>
              <a:rPr lang="en-US" sz="2400" dirty="0">
                <a:cs typeface="Arial" charset="0"/>
                <a:sym typeface="Symbol"/>
              </a:rPr>
              <a:t></a:t>
            </a:r>
            <a:r>
              <a:rPr lang="en-US" sz="2400" dirty="0">
                <a:cs typeface="Arial" charset="0"/>
              </a:rPr>
              <a:t> Practice</a:t>
            </a:r>
          </a:p>
          <a:p>
            <a:r>
              <a:rPr lang="en-US" sz="2400" dirty="0">
                <a:cs typeface="Arial" charset="0"/>
              </a:rPr>
              <a:t>Graphical excellence</a:t>
            </a:r>
          </a:p>
          <a:p>
            <a:endParaRPr lang="en-US" dirty="0"/>
          </a:p>
        </p:txBody>
      </p:sp>
    </p:spTree>
    <p:extLst>
      <p:ext uri="{BB962C8B-B14F-4D97-AF65-F5344CB8AC3E}">
        <p14:creationId xmlns:p14="http://schemas.microsoft.com/office/powerpoint/2010/main" val="36551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 calcmode="lin" valueType="num">
                                      <p:cBhvr additive="base">
                                        <p:cTn id="7"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7">
                                            <p:txEl>
                                              <p:pRg st="1" end="1"/>
                                            </p:txEl>
                                          </p:spTgt>
                                        </p:tgtEl>
                                        <p:attrNameLst>
                                          <p:attrName>style.visibility</p:attrName>
                                        </p:attrNameLst>
                                      </p:cBhvr>
                                      <p:to>
                                        <p:strVal val="visible"/>
                                      </p:to>
                                    </p:set>
                                    <p:anim calcmode="lin" valueType="num">
                                      <p:cBhvr additive="base">
                                        <p:cTn id="11" dur="500" fill="hold"/>
                                        <p:tgtEl>
                                          <p:spTgt spid="1310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6">
                                            <p:txEl>
                                              <p:pRg st="2" end="2"/>
                                            </p:txEl>
                                          </p:spTgt>
                                        </p:tgtEl>
                                        <p:attrNameLst>
                                          <p:attrName>style.visibility</p:attrName>
                                        </p:attrNameLst>
                                      </p:cBhvr>
                                      <p:to>
                                        <p:strVal val="visible"/>
                                      </p:to>
                                    </p:set>
                                    <p:anim calcmode="lin" valueType="num">
                                      <p:cBhvr additive="base">
                                        <p:cTn id="17"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7">
                                            <p:txEl>
                                              <p:pRg st="2" end="2"/>
                                            </p:txEl>
                                          </p:spTgt>
                                        </p:tgtEl>
                                        <p:attrNameLst>
                                          <p:attrName>style.visibility</p:attrName>
                                        </p:attrNameLst>
                                      </p:cBhvr>
                                      <p:to>
                                        <p:strVal val="visible"/>
                                      </p:to>
                                    </p:set>
                                    <p:anim calcmode="lin" valueType="num">
                                      <p:cBhvr additive="base">
                                        <p:cTn id="21" dur="5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076">
                                            <p:txEl>
                                              <p:pRg st="3" end="3"/>
                                            </p:txEl>
                                          </p:spTgt>
                                        </p:tgtEl>
                                        <p:attrNameLst>
                                          <p:attrName>style.visibility</p:attrName>
                                        </p:attrNameLst>
                                      </p:cBhvr>
                                      <p:to>
                                        <p:strVal val="visible"/>
                                      </p:to>
                                    </p:set>
                                    <p:anim calcmode="lin" valueType="num">
                                      <p:cBhvr additive="base">
                                        <p:cTn id="27"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07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077">
                                            <p:txEl>
                                              <p:pRg st="3" end="3"/>
                                            </p:txEl>
                                          </p:spTgt>
                                        </p:tgtEl>
                                        <p:attrNameLst>
                                          <p:attrName>style.visibility</p:attrName>
                                        </p:attrNameLst>
                                      </p:cBhvr>
                                      <p:to>
                                        <p:strVal val="visible"/>
                                      </p:to>
                                    </p:set>
                                    <p:anim calcmode="lin" valueType="num">
                                      <p:cBhvr additive="base">
                                        <p:cTn id="31" dur="500" fill="hold"/>
                                        <p:tgtEl>
                                          <p:spTgt spid="13107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07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077">
                                            <p:txEl>
                                              <p:pRg st="4" end="4"/>
                                            </p:txEl>
                                          </p:spTgt>
                                        </p:tgtEl>
                                        <p:attrNameLst>
                                          <p:attrName>style.visibility</p:attrName>
                                        </p:attrNameLst>
                                      </p:cBhvr>
                                      <p:to>
                                        <p:strVal val="visible"/>
                                      </p:to>
                                    </p:set>
                                    <p:anim calcmode="lin" valueType="num">
                                      <p:cBhvr additive="base">
                                        <p:cTn id="35" dur="500" fill="hold"/>
                                        <p:tgtEl>
                                          <p:spTgt spid="13107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077">
                                            <p:txEl>
                                              <p:pRg st="5" end="5"/>
                                            </p:txEl>
                                          </p:spTgt>
                                        </p:tgtEl>
                                        <p:attrNameLst>
                                          <p:attrName>style.visibility</p:attrName>
                                        </p:attrNameLst>
                                      </p:cBhvr>
                                      <p:to>
                                        <p:strVal val="visible"/>
                                      </p:to>
                                    </p:set>
                                    <p:anim calcmode="lin" valueType="num">
                                      <p:cBhvr additive="base">
                                        <p:cTn id="39" dur="500" fill="hold"/>
                                        <p:tgtEl>
                                          <p:spTgt spid="13107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1076">
                                            <p:txEl>
                                              <p:pRg st="4" end="4"/>
                                            </p:txEl>
                                          </p:spTgt>
                                        </p:tgtEl>
                                        <p:attrNameLst>
                                          <p:attrName>style.visibility</p:attrName>
                                        </p:attrNameLst>
                                      </p:cBhvr>
                                      <p:to>
                                        <p:strVal val="visible"/>
                                      </p:to>
                                    </p:set>
                                    <p:anim calcmode="lin" valueType="num">
                                      <p:cBhvr additive="base">
                                        <p:cTn id="4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1077">
                                            <p:txEl>
                                              <p:pRg st="6" end="6"/>
                                            </p:txEl>
                                          </p:spTgt>
                                        </p:tgtEl>
                                        <p:attrNameLst>
                                          <p:attrName>style.visibility</p:attrName>
                                        </p:attrNameLst>
                                      </p:cBhvr>
                                      <p:to>
                                        <p:strVal val="visible"/>
                                      </p:to>
                                    </p:set>
                                    <p:anim calcmode="lin" valueType="num">
                                      <p:cBhvr additive="base">
                                        <p:cTn id="49" dur="500" fill="hold"/>
                                        <p:tgtEl>
                                          <p:spTgt spid="13107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0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questions of the early 1800s</a:t>
            </a:r>
          </a:p>
        </p:txBody>
      </p:sp>
      <p:sp>
        <p:nvSpPr>
          <p:cNvPr id="3" name="Content Placeholder 2"/>
          <p:cNvSpPr>
            <a:spLocks noGrp="1"/>
          </p:cNvSpPr>
          <p:nvPr>
            <p:ph idx="1"/>
          </p:nvPr>
        </p:nvSpPr>
        <p:spPr/>
        <p:txBody>
          <a:bodyPr/>
          <a:lstStyle/>
          <a:p>
            <a:r>
              <a:rPr lang="en-US" sz="2800" dirty="0"/>
              <a:t>Issues for European states</a:t>
            </a:r>
          </a:p>
          <a:p>
            <a:pPr lvl="1"/>
            <a:r>
              <a:rPr lang="en-US" sz="2000" dirty="0"/>
              <a:t>Demography: taxes, raising an army (</a:t>
            </a:r>
            <a:r>
              <a:rPr lang="en-US" sz="2000" dirty="0" err="1"/>
              <a:t>Süssmilch</a:t>
            </a:r>
            <a:r>
              <a:rPr lang="en-US" sz="2000" dirty="0"/>
              <a:t>, 1741)</a:t>
            </a:r>
          </a:p>
          <a:p>
            <a:pPr lvl="1"/>
            <a:r>
              <a:rPr lang="en-US" sz="2000" dirty="0"/>
              <a:t>“</a:t>
            </a:r>
            <a:r>
              <a:rPr lang="en-US" sz="2000" dirty="0" err="1"/>
              <a:t>Statistik</a:t>
            </a:r>
            <a:r>
              <a:rPr lang="en-US" sz="2000" dirty="0"/>
              <a:t>”: Numbers of the state (</a:t>
            </a:r>
            <a:r>
              <a:rPr lang="en-US" sz="2000" dirty="0" err="1"/>
              <a:t>Achenwall</a:t>
            </a:r>
            <a:r>
              <a:rPr lang="en-US" sz="2000" dirty="0"/>
              <a:t>, 1748)</a:t>
            </a:r>
          </a:p>
          <a:p>
            <a:pPr lvl="1"/>
            <a:r>
              <a:rPr lang="en-US" sz="2000" dirty="0"/>
              <a:t>Social problems: crime, suicide, literacy, etc.</a:t>
            </a:r>
          </a:p>
          <a:p>
            <a:pPr lvl="1"/>
            <a:r>
              <a:rPr lang="en-US" sz="2000" dirty="0"/>
              <a:t>Disease epidemics, e.g., cholera</a:t>
            </a:r>
          </a:p>
          <a:p>
            <a:r>
              <a:rPr lang="en-US" sz="2800" dirty="0"/>
              <a:t>Anthropometry: the measure of Man</a:t>
            </a:r>
          </a:p>
          <a:p>
            <a:pPr lvl="1"/>
            <a:r>
              <a:rPr lang="en-US" sz="2000" dirty="0"/>
              <a:t>Distributions of human characteristics (</a:t>
            </a:r>
            <a:r>
              <a:rPr lang="en-US" sz="2000" dirty="0" err="1"/>
              <a:t>Quetelet</a:t>
            </a:r>
            <a:r>
              <a:rPr lang="en-US" sz="2000" dirty="0"/>
              <a:t>)</a:t>
            </a:r>
          </a:p>
          <a:p>
            <a:pPr lvl="1"/>
            <a:r>
              <a:rPr lang="en-US" sz="2000" dirty="0"/>
              <a:t>Mortality, suicide, propensity to crime</a:t>
            </a:r>
          </a:p>
          <a:p>
            <a:r>
              <a:rPr lang="en-US" sz="2800" dirty="0"/>
              <a:t>Beginnings of statistical theory and application</a:t>
            </a:r>
          </a:p>
          <a:p>
            <a:pPr lvl="1"/>
            <a:r>
              <a:rPr lang="en-US" sz="2400" dirty="0"/>
              <a:t>Normal </a:t>
            </a:r>
            <a:r>
              <a:rPr lang="en-US" sz="2400" dirty="0" err="1"/>
              <a:t>dist</a:t>
            </a:r>
            <a:r>
              <a:rPr lang="en-US" sz="2400" baseline="30000" dirty="0" err="1"/>
              <a:t>n</a:t>
            </a:r>
            <a:r>
              <a:rPr lang="en-US" sz="2400" dirty="0"/>
              <a:t> (de </a:t>
            </a:r>
            <a:r>
              <a:rPr lang="en-US" sz="2400" dirty="0" err="1"/>
              <a:t>Moivre</a:t>
            </a:r>
            <a:r>
              <a:rPr lang="en-US" sz="2400" dirty="0"/>
              <a:t>, 1733)</a:t>
            </a:r>
          </a:p>
          <a:p>
            <a:pPr lvl="1"/>
            <a:r>
              <a:rPr lang="en-US" sz="2400" i="1" dirty="0" err="1"/>
              <a:t>L’homme</a:t>
            </a:r>
            <a:r>
              <a:rPr lang="en-US" sz="2400" i="1" dirty="0"/>
              <a:t> </a:t>
            </a:r>
            <a:r>
              <a:rPr lang="en-US" sz="2400" i="1" dirty="0" err="1"/>
              <a:t>moyen</a:t>
            </a:r>
            <a:r>
              <a:rPr lang="en-US" sz="2400" i="1" dirty="0"/>
              <a:t> </a:t>
            </a:r>
            <a:r>
              <a:rPr lang="en-US" sz="2400" dirty="0"/>
              <a:t>(</a:t>
            </a:r>
            <a:r>
              <a:rPr lang="en-US" sz="2400" dirty="0" err="1"/>
              <a:t>Quetelet</a:t>
            </a:r>
            <a:r>
              <a:rPr lang="en-US" sz="2400" dirty="0"/>
              <a:t>, 1835)</a:t>
            </a:r>
          </a:p>
          <a:p>
            <a:pPr lvl="1"/>
            <a:endParaRPr lang="en-US" sz="24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16</a:t>
            </a:fld>
            <a:endParaRPr lang="en-US" altLang="en-US"/>
          </a:p>
        </p:txBody>
      </p:sp>
    </p:spTree>
    <p:extLst>
      <p:ext uri="{BB962C8B-B14F-4D97-AF65-F5344CB8AC3E}">
        <p14:creationId xmlns:p14="http://schemas.microsoft.com/office/powerpoint/2010/main" val="28500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Quetelet</a:t>
            </a:r>
            <a:r>
              <a:rPr lang="en-US" dirty="0"/>
              <a:t>: Anthropometry</a:t>
            </a:r>
          </a:p>
        </p:txBody>
      </p:sp>
      <p:sp>
        <p:nvSpPr>
          <p:cNvPr id="3" name="Slide Number Placeholder 2"/>
          <p:cNvSpPr>
            <a:spLocks noGrp="1"/>
          </p:cNvSpPr>
          <p:nvPr>
            <p:ph type="sldNum" sz="quarter" idx="12"/>
          </p:nvPr>
        </p:nvSpPr>
        <p:spPr/>
        <p:txBody>
          <a:bodyPr/>
          <a:lstStyle/>
          <a:p>
            <a:fld id="{621225AB-15B9-4C79-A121-04D1DC7E2307}" type="slidenum">
              <a:rPr lang="en-US" smtClean="0"/>
              <a:t>17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820333"/>
            <a:ext cx="6715354" cy="4674413"/>
          </a:xfrm>
          <a:prstGeom prst="rect">
            <a:avLst/>
          </a:prstGeom>
        </p:spPr>
      </p:pic>
      <p:sp>
        <p:nvSpPr>
          <p:cNvPr id="6" name="TextBox 5"/>
          <p:cNvSpPr txBox="1"/>
          <p:nvPr/>
        </p:nvSpPr>
        <p:spPr>
          <a:xfrm>
            <a:off x="457200" y="1143000"/>
            <a:ext cx="8229600" cy="523220"/>
          </a:xfrm>
          <a:prstGeom prst="rect">
            <a:avLst/>
          </a:prstGeom>
          <a:noFill/>
        </p:spPr>
        <p:txBody>
          <a:bodyPr wrap="square" rtlCol="0">
            <a:spAutoFit/>
          </a:bodyPr>
          <a:lstStyle/>
          <a:p>
            <a:r>
              <a:rPr lang="en-US" sz="1400" dirty="0" err="1"/>
              <a:t>Quetelet</a:t>
            </a:r>
            <a:r>
              <a:rPr lang="en-US" sz="1400" dirty="0"/>
              <a:t> (1842), </a:t>
            </a:r>
            <a:r>
              <a:rPr lang="en-US" sz="1400" i="1" dirty="0"/>
              <a:t>A Treatise on Man and the Development of His Faculties</a:t>
            </a:r>
            <a:r>
              <a:rPr lang="en-US" sz="1400" dirty="0"/>
              <a:t>, uses graphs to illustrate various themes: measurement, graphical comparison, … </a:t>
            </a:r>
          </a:p>
        </p:txBody>
      </p:sp>
      <p:pic>
        <p:nvPicPr>
          <p:cNvPr id="1026" name="Picture 2" descr="Image result for quetelet l'homme moy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888067"/>
            <a:ext cx="1371600" cy="1819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2133600"/>
            <a:ext cx="1295400" cy="369332"/>
          </a:xfrm>
          <a:prstGeom prst="rect">
            <a:avLst/>
          </a:prstGeom>
          <a:noFill/>
        </p:spPr>
        <p:txBody>
          <a:bodyPr wrap="square" rtlCol="0">
            <a:spAutoFit/>
          </a:bodyPr>
          <a:lstStyle/>
          <a:p>
            <a:pPr algn="ctr"/>
            <a:r>
              <a:rPr lang="en-US" dirty="0">
                <a:solidFill>
                  <a:srgbClr val="FF0000"/>
                </a:solidFill>
              </a:rPr>
              <a:t>Literacy</a:t>
            </a:r>
          </a:p>
        </p:txBody>
      </p:sp>
      <p:sp>
        <p:nvSpPr>
          <p:cNvPr id="7" name="TextBox 6"/>
          <p:cNvSpPr txBox="1"/>
          <p:nvPr/>
        </p:nvSpPr>
        <p:spPr>
          <a:xfrm>
            <a:off x="1066800" y="2416705"/>
            <a:ext cx="1295400" cy="381000"/>
          </a:xfrm>
          <a:prstGeom prst="rect">
            <a:avLst/>
          </a:prstGeom>
          <a:noFill/>
        </p:spPr>
        <p:txBody>
          <a:bodyPr wrap="square" rtlCol="0">
            <a:spAutoFit/>
          </a:bodyPr>
          <a:lstStyle/>
          <a:p>
            <a:pPr algn="ctr"/>
            <a:r>
              <a:rPr lang="en-US" dirty="0">
                <a:solidFill>
                  <a:srgbClr val="FF0000"/>
                </a:solidFill>
              </a:rPr>
              <a:t>Crime</a:t>
            </a:r>
          </a:p>
        </p:txBody>
      </p:sp>
      <p:sp>
        <p:nvSpPr>
          <p:cNvPr id="8" name="TextBox 7"/>
          <p:cNvSpPr txBox="1"/>
          <p:nvPr/>
        </p:nvSpPr>
        <p:spPr>
          <a:xfrm rot="-5400000">
            <a:off x="228600" y="4539734"/>
            <a:ext cx="1676400" cy="369332"/>
          </a:xfrm>
          <a:prstGeom prst="rect">
            <a:avLst/>
          </a:prstGeom>
          <a:noFill/>
        </p:spPr>
        <p:txBody>
          <a:bodyPr wrap="square" rtlCol="0">
            <a:spAutoFit/>
          </a:bodyPr>
          <a:lstStyle/>
          <a:p>
            <a:r>
              <a:rPr lang="en-US" dirty="0">
                <a:solidFill>
                  <a:srgbClr val="FF0000"/>
                </a:solidFill>
              </a:rPr>
              <a:t>Propensity </a:t>
            </a:r>
            <a:r>
              <a:rPr lang="en-US" dirty="0">
                <a:solidFill>
                  <a:srgbClr val="FF0000"/>
                </a:solidFill>
                <a:sym typeface="Symbol"/>
              </a:rPr>
              <a:t></a:t>
            </a:r>
            <a:endParaRPr lang="en-US" dirty="0">
              <a:solidFill>
                <a:srgbClr val="FF0000"/>
              </a:solidFill>
            </a:endParaRPr>
          </a:p>
        </p:txBody>
      </p:sp>
      <p:sp>
        <p:nvSpPr>
          <p:cNvPr id="9" name="TextBox 8"/>
          <p:cNvSpPr txBox="1"/>
          <p:nvPr/>
        </p:nvSpPr>
        <p:spPr>
          <a:xfrm>
            <a:off x="4800600" y="2242512"/>
            <a:ext cx="1371600" cy="369332"/>
          </a:xfrm>
          <a:prstGeom prst="rect">
            <a:avLst/>
          </a:prstGeom>
          <a:noFill/>
        </p:spPr>
        <p:txBody>
          <a:bodyPr wrap="square" rtlCol="0">
            <a:spAutoFit/>
          </a:bodyPr>
          <a:lstStyle/>
          <a:p>
            <a:pPr algn="ctr"/>
            <a:r>
              <a:rPr lang="en-US" dirty="0">
                <a:solidFill>
                  <a:srgbClr val="FF0000"/>
                </a:solidFill>
              </a:rPr>
              <a:t>Strength</a:t>
            </a:r>
          </a:p>
        </p:txBody>
      </p:sp>
      <p:sp>
        <p:nvSpPr>
          <p:cNvPr id="10" name="TextBox 9"/>
          <p:cNvSpPr txBox="1"/>
          <p:nvPr/>
        </p:nvSpPr>
        <p:spPr>
          <a:xfrm>
            <a:off x="3200400" y="6248400"/>
            <a:ext cx="838200" cy="381000"/>
          </a:xfrm>
          <a:prstGeom prst="rect">
            <a:avLst/>
          </a:prstGeom>
          <a:noFill/>
        </p:spPr>
        <p:txBody>
          <a:bodyPr wrap="square" rtlCol="0">
            <a:spAutoFit/>
          </a:bodyPr>
          <a:lstStyle/>
          <a:p>
            <a:pPr algn="ctr"/>
            <a:r>
              <a:rPr lang="en-US" dirty="0">
                <a:solidFill>
                  <a:srgbClr val="FF0000"/>
                </a:solidFill>
              </a:rPr>
              <a:t>Age</a:t>
            </a:r>
          </a:p>
        </p:txBody>
      </p:sp>
      <p:sp>
        <p:nvSpPr>
          <p:cNvPr id="11" name="TextBox 10"/>
          <p:cNvSpPr txBox="1"/>
          <p:nvPr/>
        </p:nvSpPr>
        <p:spPr>
          <a:xfrm>
            <a:off x="7315200" y="4157539"/>
            <a:ext cx="1447800" cy="1384995"/>
          </a:xfrm>
          <a:prstGeom prst="rect">
            <a:avLst/>
          </a:prstGeom>
          <a:noFill/>
        </p:spPr>
        <p:txBody>
          <a:bodyPr wrap="square" rtlCol="0">
            <a:spAutoFit/>
          </a:bodyPr>
          <a:lstStyle/>
          <a:p>
            <a:r>
              <a:rPr lang="en-US" sz="1400" dirty="0"/>
              <a:t>Human characteristics could be measured and studied graphically</a:t>
            </a:r>
          </a:p>
        </p:txBody>
      </p:sp>
    </p:spTree>
    <p:extLst>
      <p:ext uri="{BB962C8B-B14F-4D97-AF65-F5344CB8AC3E}">
        <p14:creationId xmlns:p14="http://schemas.microsoft.com/office/powerpoint/2010/main" val="3223604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Big data of the early 1800s:</a:t>
            </a:r>
            <a:br>
              <a:rPr lang="en-US" dirty="0"/>
            </a:br>
            <a:r>
              <a:rPr lang="en-US" sz="2400" dirty="0"/>
              <a:t>“An avalanche of social numbers”</a:t>
            </a:r>
          </a:p>
        </p:txBody>
      </p:sp>
      <p:sp>
        <p:nvSpPr>
          <p:cNvPr id="3" name="Content Placeholder 2"/>
          <p:cNvSpPr>
            <a:spLocks noGrp="1"/>
          </p:cNvSpPr>
          <p:nvPr>
            <p:ph idx="1"/>
          </p:nvPr>
        </p:nvSpPr>
        <p:spPr>
          <a:xfrm>
            <a:off x="457200" y="1295400"/>
            <a:ext cx="8229600" cy="5181600"/>
          </a:xfrm>
        </p:spPr>
        <p:txBody>
          <a:bodyPr/>
          <a:lstStyle/>
          <a:p>
            <a:pPr>
              <a:lnSpc>
                <a:spcPct val="90000"/>
              </a:lnSpc>
            </a:pPr>
            <a:r>
              <a:rPr lang="en-US" altLang="en-US" sz="2400" dirty="0"/>
              <a:t>J.-B.J. Fourier: </a:t>
            </a:r>
            <a:r>
              <a:rPr lang="en-US" altLang="en-US" sz="2400" i="1" dirty="0" err="1"/>
              <a:t>Recherches</a:t>
            </a:r>
            <a:r>
              <a:rPr lang="en-US" altLang="en-US" sz="2400" i="1" dirty="0"/>
              <a:t> </a:t>
            </a:r>
            <a:r>
              <a:rPr lang="en-US" altLang="en-US" sz="2400" i="1" dirty="0" err="1"/>
              <a:t>statistique</a:t>
            </a:r>
            <a:r>
              <a:rPr lang="en-US" altLang="en-US" sz="2400" i="1" dirty="0"/>
              <a:t> </a:t>
            </a:r>
            <a:r>
              <a:rPr lang="en-US" altLang="en-US" sz="2400" i="1" dirty="0" err="1"/>
              <a:t>sur</a:t>
            </a:r>
            <a:r>
              <a:rPr lang="en-US" altLang="en-US" sz="2400" i="1" dirty="0"/>
              <a:t> la </a:t>
            </a:r>
            <a:r>
              <a:rPr lang="en-US" altLang="en-US" sz="2400" i="1" dirty="0" err="1"/>
              <a:t>ville</a:t>
            </a:r>
            <a:r>
              <a:rPr lang="en-US" altLang="en-US" sz="2400" i="1" dirty="0"/>
              <a:t> de Paris</a:t>
            </a:r>
            <a:r>
              <a:rPr lang="en-US" altLang="en-US" sz="2400" dirty="0"/>
              <a:t> (1821-1829)</a:t>
            </a:r>
          </a:p>
          <a:p>
            <a:pPr lvl="1">
              <a:lnSpc>
                <a:spcPct val="90000"/>
              </a:lnSpc>
            </a:pPr>
            <a:r>
              <a:rPr lang="en-US" altLang="en-US" sz="2000" dirty="0"/>
              <a:t>Massive tabulations: births, deaths (by cause), admission to insane asylums (age, sex, affliction)</a:t>
            </a:r>
          </a:p>
          <a:p>
            <a:pPr>
              <a:lnSpc>
                <a:spcPct val="90000"/>
              </a:lnSpc>
            </a:pPr>
            <a:r>
              <a:rPr lang="en-US" altLang="en-US" sz="2400" dirty="0"/>
              <a:t>Ministry of Justice: </a:t>
            </a:r>
            <a:r>
              <a:rPr lang="en-US" altLang="en-US" sz="2400" i="1" dirty="0" err="1"/>
              <a:t>Compte</a:t>
            </a:r>
            <a:r>
              <a:rPr lang="en-US" altLang="en-US" sz="2400" i="1" dirty="0"/>
              <a:t> </a:t>
            </a:r>
            <a:r>
              <a:rPr lang="en-US" altLang="en-US" sz="2400" i="1" dirty="0" err="1"/>
              <a:t>generale</a:t>
            </a:r>
            <a:r>
              <a:rPr lang="en-US" altLang="en-US" sz="2400" i="1" dirty="0"/>
              <a:t> (1825--)</a:t>
            </a:r>
            <a:r>
              <a:rPr lang="en-US" altLang="en-US" sz="2800" dirty="0"/>
              <a:t> </a:t>
            </a:r>
          </a:p>
          <a:p>
            <a:pPr lvl="1">
              <a:lnSpc>
                <a:spcPct val="90000"/>
              </a:lnSpc>
            </a:pPr>
            <a:r>
              <a:rPr lang="en-US" altLang="en-US" sz="2000" dirty="0"/>
              <a:t>First </a:t>
            </a:r>
            <a:r>
              <a:rPr lang="en-US" altLang="en-US" sz="2000" dirty="0">
                <a:solidFill>
                  <a:srgbClr val="0000FF"/>
                </a:solidFill>
              </a:rPr>
              <a:t>national</a:t>
            </a:r>
            <a:r>
              <a:rPr lang="en-US" altLang="en-US" sz="2000" dirty="0"/>
              <a:t> compilation of criminal justice data</a:t>
            </a:r>
          </a:p>
          <a:p>
            <a:pPr lvl="1">
              <a:lnSpc>
                <a:spcPct val="90000"/>
              </a:lnSpc>
            </a:pPr>
            <a:r>
              <a:rPr lang="en-US" altLang="en-US" sz="2000" dirty="0">
                <a:solidFill>
                  <a:srgbClr val="0000FF"/>
                </a:solidFill>
              </a:rPr>
              <a:t>All</a:t>
            </a:r>
            <a:r>
              <a:rPr lang="en-US" altLang="en-US" sz="2000" dirty="0"/>
              <a:t> charges &amp; dispositions, quarterly, 86 departments</a:t>
            </a:r>
          </a:p>
          <a:p>
            <a:pPr>
              <a:lnSpc>
                <a:spcPct val="90000"/>
              </a:lnSpc>
            </a:pPr>
            <a:r>
              <a:rPr lang="en-US" altLang="en-US" sz="2400" dirty="0"/>
              <a:t>Other sources:</a:t>
            </a:r>
          </a:p>
          <a:p>
            <a:pPr lvl="1">
              <a:lnSpc>
                <a:spcPct val="90000"/>
              </a:lnSpc>
            </a:pPr>
            <a:r>
              <a:rPr lang="en-US" altLang="en-US" sz="2000" dirty="0"/>
              <a:t>Bureau de Longitudes (illegitimate births)</a:t>
            </a:r>
          </a:p>
          <a:p>
            <a:pPr lvl="1">
              <a:lnSpc>
                <a:spcPct val="90000"/>
              </a:lnSpc>
            </a:pPr>
            <a:r>
              <a:rPr lang="en-US" altLang="en-US" sz="2000" dirty="0"/>
              <a:t>Parent-</a:t>
            </a:r>
            <a:r>
              <a:rPr lang="en-US" altLang="en-US" sz="2000" dirty="0" err="1"/>
              <a:t>Duchatelet</a:t>
            </a:r>
            <a:r>
              <a:rPr lang="en-US" altLang="en-US" sz="2000" dirty="0"/>
              <a:t> (prostitution); Min. of War (desertions)</a:t>
            </a:r>
          </a:p>
          <a:p>
            <a:pPr lvl="1">
              <a:lnSpc>
                <a:spcPct val="90000"/>
              </a:lnSpc>
            </a:pPr>
            <a:r>
              <a:rPr lang="en-US" altLang="en-US" sz="2000" dirty="0"/>
              <a:t>Suicide notes in Paris collected and analyzed for motives</a:t>
            </a:r>
          </a:p>
          <a:p>
            <a:pPr>
              <a:lnSpc>
                <a:spcPct val="90000"/>
              </a:lnSpc>
            </a:pPr>
            <a:r>
              <a:rPr lang="en-US" altLang="en-US" sz="2400" dirty="0"/>
              <a:t>Social issues could now be addressed with </a:t>
            </a:r>
            <a:r>
              <a:rPr lang="en-US" altLang="en-US" sz="2400" b="1" dirty="0"/>
              <a:t>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18</a:t>
            </a:fld>
            <a:endParaRPr lang="en-US" altLang="en-US"/>
          </a:p>
        </p:txBody>
      </p:sp>
    </p:spTree>
    <p:extLst>
      <p:ext uri="{BB962C8B-B14F-4D97-AF65-F5344CB8AC3E}">
        <p14:creationId xmlns:p14="http://schemas.microsoft.com/office/powerpoint/2010/main" val="3146216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 A. M. </a:t>
            </a:r>
            <a:r>
              <a:rPr lang="en-US" sz="3200" dirty="0" err="1"/>
              <a:t>Guerry</a:t>
            </a:r>
            <a:r>
              <a:rPr lang="en-US" sz="3200" dirty="0"/>
              <a:t> and the rise of social science</a:t>
            </a:r>
          </a:p>
        </p:txBody>
      </p:sp>
      <p:sp>
        <p:nvSpPr>
          <p:cNvPr id="3" name="Slide Number Placeholder 2"/>
          <p:cNvSpPr>
            <a:spLocks noGrp="1"/>
          </p:cNvSpPr>
          <p:nvPr>
            <p:ph type="sldNum" sz="quarter" idx="12"/>
          </p:nvPr>
        </p:nvSpPr>
        <p:spPr/>
        <p:txBody>
          <a:bodyPr/>
          <a:lstStyle/>
          <a:p>
            <a:fld id="{B866E29E-5C12-4F4D-BA79-576A8C95348D}" type="slidenum">
              <a:rPr lang="en-US" altLang="en-US" smtClean="0"/>
              <a:pPr/>
              <a:t>19</a:t>
            </a:fld>
            <a:endParaRPr lang="en-US" altLang="en-US"/>
          </a:p>
        </p:txBody>
      </p:sp>
      <p:pic>
        <p:nvPicPr>
          <p:cNvPr id="3074" name="Picture 2" descr="C:\Documents\Presentations\ssc2006\ssc-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351838"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1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Golden Age: ~ 1850 -- 1900</a:t>
            </a:r>
          </a:p>
        </p:txBody>
      </p:sp>
      <p:sp>
        <p:nvSpPr>
          <p:cNvPr id="2" name="Slide Number Placeholder 1"/>
          <p:cNvSpPr>
            <a:spLocks noGrp="1"/>
          </p:cNvSpPr>
          <p:nvPr>
            <p:ph type="sldNum" sz="quarter" idx="12"/>
          </p:nvPr>
        </p:nvSpPr>
        <p:spPr/>
        <p:txBody>
          <a:bodyPr/>
          <a:lstStyle/>
          <a:p>
            <a:fld id="{621225AB-15B9-4C79-A121-04D1DC7E2307}" type="slidenum">
              <a:rPr lang="en-US" smtClean="0"/>
              <a:t>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Why do I call this the “Golden Age of Statistical Graphics”?</a:t>
            </a:r>
          </a:p>
          <a:p>
            <a:r>
              <a:rPr lang="en-US" dirty="0"/>
              <a:t>The most obvious is as a </a:t>
            </a:r>
            <a:r>
              <a:rPr lang="en-US" dirty="0">
                <a:solidFill>
                  <a:srgbClr val="FF0000"/>
                </a:solidFill>
              </a:rPr>
              <a:t>peak</a:t>
            </a:r>
            <a:r>
              <a:rPr lang="en-US" dirty="0"/>
              <a:t> in developments over the course of history.</a:t>
            </a:r>
          </a:p>
        </p:txBody>
      </p:sp>
      <p:sp>
        <p:nvSpPr>
          <p:cNvPr id="6" name="Rectangle 5">
            <a:extLst>
              <a:ext uri="{FF2B5EF4-FFF2-40B4-BE49-F238E27FC236}">
                <a16:creationId xmlns:a16="http://schemas.microsoft.com/office/drawing/2014/main" id="{F53E0DA3-9E2F-47C0-893D-623AEA6D3104}"/>
              </a:ext>
            </a:extLst>
          </p:cNvPr>
          <p:cNvSpPr/>
          <p:nvPr/>
        </p:nvSpPr>
        <p:spPr>
          <a:xfrm>
            <a:off x="5867400" y="2983816"/>
            <a:ext cx="685800" cy="302826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2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down)">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Social context of crime in 1820s France</a:t>
            </a:r>
          </a:p>
        </p:txBody>
      </p:sp>
      <p:sp>
        <p:nvSpPr>
          <p:cNvPr id="3" name="Content Placeholder 2"/>
          <p:cNvSpPr>
            <a:spLocks noGrp="1"/>
          </p:cNvSpPr>
          <p:nvPr>
            <p:ph idx="1"/>
          </p:nvPr>
        </p:nvSpPr>
        <p:spPr/>
        <p:txBody>
          <a:bodyPr>
            <a:normAutofit/>
          </a:bodyPr>
          <a:lstStyle/>
          <a:p>
            <a:r>
              <a:rPr lang="en-US" sz="2400" dirty="0"/>
              <a:t>Crime a serious concern:</a:t>
            </a:r>
          </a:p>
          <a:p>
            <a:pPr lvl="1"/>
            <a:r>
              <a:rPr lang="en-US" sz="2000" dirty="0"/>
              <a:t>Explosive growth in Paris after Napoleon’s defeat (Waterloo, 1815)</a:t>
            </a:r>
          </a:p>
          <a:p>
            <a:pPr lvl="1"/>
            <a:r>
              <a:rPr lang="en-US" sz="2000" dirty="0"/>
              <a:t>Widespread unemployment,</a:t>
            </a:r>
          </a:p>
          <a:p>
            <a:pPr lvl="1"/>
            <a:r>
              <a:rPr lang="en-US" sz="2000" dirty="0"/>
              <a:t>Emergence of perception of “dangerous classes”: what to do???</a:t>
            </a:r>
          </a:p>
          <a:p>
            <a:pPr lvl="2"/>
            <a:r>
              <a:rPr lang="en-US" sz="1600" dirty="0"/>
              <a:t>Victor Hugo (</a:t>
            </a:r>
            <a:r>
              <a:rPr lang="en-US" sz="1600" i="1" dirty="0"/>
              <a:t>Les </a:t>
            </a:r>
            <a:r>
              <a:rPr lang="en-US" sz="1600" i="1" dirty="0" err="1"/>
              <a:t>Misérables</a:t>
            </a:r>
            <a:r>
              <a:rPr lang="en-US" sz="1600" dirty="0"/>
              <a:t>); </a:t>
            </a:r>
            <a:r>
              <a:rPr lang="en-US" sz="1600" dirty="0" err="1"/>
              <a:t>Honoré</a:t>
            </a:r>
            <a:r>
              <a:rPr lang="en-US" sz="1600" dirty="0"/>
              <a:t> de Balzac; Emile Zola</a:t>
            </a:r>
          </a:p>
          <a:p>
            <a:r>
              <a:rPr lang="en-US" sz="2800" dirty="0"/>
              <a:t>Liberal (“</a:t>
            </a:r>
            <a:r>
              <a:rPr lang="en-US" sz="2800" dirty="0" err="1"/>
              <a:t>philanthrope</a:t>
            </a:r>
            <a:r>
              <a:rPr lang="en-US" sz="2800" dirty="0"/>
              <a:t>”) view:</a:t>
            </a:r>
          </a:p>
          <a:p>
            <a:pPr lvl="1"/>
            <a:r>
              <a:rPr lang="en-US" sz="2000" dirty="0"/>
              <a:t>Increase education</a:t>
            </a:r>
          </a:p>
          <a:p>
            <a:pPr lvl="1"/>
            <a:r>
              <a:rPr lang="en-US" sz="2000" dirty="0"/>
              <a:t>Better prison conditions, diet (bread </a:t>
            </a:r>
            <a:r>
              <a:rPr lang="en-US" sz="2000" b="1" i="1" dirty="0"/>
              <a:t>and</a:t>
            </a:r>
            <a:r>
              <a:rPr lang="en-US" sz="2000" dirty="0"/>
              <a:t> soup)</a:t>
            </a:r>
          </a:p>
          <a:p>
            <a:pPr lvl="1"/>
            <a:r>
              <a:rPr lang="en-US" sz="2000" dirty="0"/>
              <a:t>Religious instruction</a:t>
            </a:r>
          </a:p>
          <a:p>
            <a:r>
              <a:rPr lang="en-US" sz="2400" dirty="0"/>
              <a:t>Conservative view:</a:t>
            </a:r>
          </a:p>
          <a:p>
            <a:pPr lvl="1"/>
            <a:r>
              <a:rPr lang="en-US" sz="2000" dirty="0"/>
              <a:t>Build more prisons; longer prison sentences</a:t>
            </a:r>
          </a:p>
          <a:p>
            <a:pPr lvl="1"/>
            <a:r>
              <a:rPr lang="en-US" sz="2000" dirty="0"/>
              <a:t>Harsher treatment of recidivists</a:t>
            </a:r>
          </a:p>
          <a:p>
            <a:r>
              <a:rPr lang="en-US" sz="2400" dirty="0"/>
              <a:t>Now, there was finally some 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20</a:t>
            </a:fld>
            <a:endParaRPr lang="en-US" altLang="en-US"/>
          </a:p>
        </p:txBody>
      </p:sp>
    </p:spTree>
    <p:extLst>
      <p:ext uri="{BB962C8B-B14F-4D97-AF65-F5344CB8AC3E}">
        <p14:creationId xmlns:p14="http://schemas.microsoft.com/office/powerpoint/2010/main" val="31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42B4A98-4706-4A7C-B46A-363487981E2A}" type="slidenum">
              <a:rPr lang="en-US" altLang="en-US" smtClean="0"/>
              <a:pPr/>
              <a:t>21</a:t>
            </a:fld>
            <a:endParaRPr lang="en-US" altLang="en-US"/>
          </a:p>
        </p:txBody>
      </p:sp>
      <p:pic>
        <p:nvPicPr>
          <p:cNvPr id="5122" name="Picture 2" descr="C:\Documents\Presentations\ssc2006\ssc-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81108" cy="599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288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22</a:t>
            </a:fld>
            <a:endParaRPr lang="en-US" altLang="en-US"/>
          </a:p>
        </p:txBody>
      </p:sp>
      <p:pic>
        <p:nvPicPr>
          <p:cNvPr id="6146" name="Picture 2" descr="C:\Documents\Presentations\ssc2006\ss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6517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9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CFCB025-B5EB-46DE-BE7B-44D067C915AC}" type="slidenum">
              <a:rPr lang="en-US" altLang="en-US"/>
              <a:pPr/>
              <a:t>23</a:t>
            </a:fld>
            <a:endParaRPr lang="en-US" altLang="en-US"/>
          </a:p>
        </p:txBody>
      </p:sp>
      <p:pic>
        <p:nvPicPr>
          <p:cNvPr id="33794" name="Picture 2" descr="ss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 y="457200"/>
            <a:ext cx="8710367" cy="5867400"/>
          </a:xfrm>
          <a:prstGeom prst="rect">
            <a:avLst/>
          </a:prstGeom>
          <a:noFill/>
          <a:extLst>
            <a:ext uri="{909E8E84-426E-40DD-AFC4-6F175D3DCCD1}">
              <a14:hiddenFill xmlns:a14="http://schemas.microsoft.com/office/drawing/2010/main">
                <a:solidFill>
                  <a:srgbClr val="FFFFFF"/>
                </a:solidFill>
              </a14:hiddenFill>
            </a:ext>
          </a:extLst>
        </p:spPr>
      </p:pic>
      <p:sp>
        <p:nvSpPr>
          <p:cNvPr id="33796" name="Rectangle 4"/>
          <p:cNvSpPr>
            <a:spLocks noChangeArrowheads="1"/>
          </p:cNvSpPr>
          <p:nvPr/>
        </p:nvSpPr>
        <p:spPr bwMode="auto">
          <a:xfrm>
            <a:off x="3733800" y="1981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Personal crime</a:t>
            </a:r>
          </a:p>
        </p:txBody>
      </p:sp>
      <p:sp>
        <p:nvSpPr>
          <p:cNvPr id="33798" name="Rectangle 6"/>
          <p:cNvSpPr>
            <a:spLocks noChangeArrowheads="1"/>
          </p:cNvSpPr>
          <p:nvPr/>
        </p:nvSpPr>
        <p:spPr bwMode="auto">
          <a:xfrm>
            <a:off x="7315200" y="1981200"/>
            <a:ext cx="1438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Property crime</a:t>
            </a:r>
          </a:p>
        </p:txBody>
      </p:sp>
      <p:sp>
        <p:nvSpPr>
          <p:cNvPr id="33800" name="Rectangle 8"/>
          <p:cNvSpPr>
            <a:spLocks noChangeArrowheads="1"/>
          </p:cNvSpPr>
          <p:nvPr/>
        </p:nvSpPr>
        <p:spPr bwMode="auto">
          <a:xfrm>
            <a:off x="6324600" y="4038600"/>
            <a:ext cx="1039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Education</a:t>
            </a:r>
          </a:p>
        </p:txBody>
      </p:sp>
    </p:spTree>
    <p:extLst>
      <p:ext uri="{BB962C8B-B14F-4D97-AF65-F5344CB8AC3E}">
        <p14:creationId xmlns:p14="http://schemas.microsoft.com/office/powerpoint/2010/main" val="4281766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24</a:t>
            </a:fld>
            <a:endParaRPr lang="en-US" altLang="en-US"/>
          </a:p>
        </p:txBody>
      </p:sp>
      <p:pic>
        <p:nvPicPr>
          <p:cNvPr id="7170" name="Picture 2" descr="C:\Documents\Presentations\ssc2006\ssc-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4903"/>
            <a:ext cx="8382000" cy="59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25</a:t>
            </a:fld>
            <a:endParaRPr lang="en-US" altLang="en-US"/>
          </a:p>
        </p:txBody>
      </p:sp>
      <p:pic>
        <p:nvPicPr>
          <p:cNvPr id="9218" name="Picture 2" descr="C:\Documents\Presentations\ssc2006\ssc-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5970"/>
            <a:ext cx="8534400" cy="573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0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26</a:t>
            </a:fld>
            <a:endParaRPr lang="en-US" altLang="en-US"/>
          </a:p>
        </p:txBody>
      </p:sp>
      <p:pic>
        <p:nvPicPr>
          <p:cNvPr id="10242" name="Picture 2" descr="C:\Documents\Presentations\ssc2006\ssc-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8096251" cy="5543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6172200"/>
            <a:ext cx="7620000" cy="461665"/>
          </a:xfrm>
          <a:prstGeom prst="rect">
            <a:avLst/>
          </a:prstGeom>
          <a:noFill/>
        </p:spPr>
        <p:txBody>
          <a:bodyPr wrap="square" rtlCol="0">
            <a:spAutoFit/>
          </a:bodyPr>
          <a:lstStyle/>
          <a:p>
            <a:r>
              <a:rPr lang="en-US" sz="1200" dirty="0"/>
              <a:t>Further details: Friendly, M.  (2007). A.-M. </a:t>
            </a:r>
            <a:r>
              <a:rPr lang="en-US" sz="1200" dirty="0" err="1"/>
              <a:t>Guerry's</a:t>
            </a:r>
            <a:r>
              <a:rPr lang="en-US" sz="1200" dirty="0"/>
              <a:t> </a:t>
            </a:r>
            <a:r>
              <a:rPr lang="en-US" sz="1200" i="1" dirty="0"/>
              <a:t>Moral Statistics of France: </a:t>
            </a:r>
            <a:r>
              <a:rPr lang="en-US" sz="1200" dirty="0"/>
              <a:t>Challenges for Multivariable Spatial Analysis, </a:t>
            </a:r>
            <a:r>
              <a:rPr lang="en-US" sz="1200" i="1" dirty="0"/>
              <a:t>Statistical Science, 22</a:t>
            </a:r>
            <a:r>
              <a:rPr lang="en-US" sz="1200" dirty="0"/>
              <a:t>, 368-399 </a:t>
            </a:r>
          </a:p>
        </p:txBody>
      </p:sp>
    </p:spTree>
    <p:extLst>
      <p:ext uri="{BB962C8B-B14F-4D97-AF65-F5344CB8AC3E}">
        <p14:creationId xmlns:p14="http://schemas.microsoft.com/office/powerpoint/2010/main" val="3489192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D00B56-2131-4BDD-A2A9-7517FBB65480}" type="slidenum">
              <a:rPr lang="en-US" altLang="en-US"/>
              <a:pPr/>
              <a:t>27</a:t>
            </a:fld>
            <a:endParaRPr lang="en-US" altLang="en-US"/>
          </a:p>
        </p:txBody>
      </p:sp>
      <p:pic>
        <p:nvPicPr>
          <p:cNvPr id="37890" name="Picture 2" descr="ssc-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304800"/>
            <a:ext cx="8258175" cy="5514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38400" y="1052272"/>
            <a:ext cx="4343400" cy="579598"/>
            <a:chOff x="2438400" y="1158715"/>
            <a:chExt cx="4343400" cy="579598"/>
          </a:xfrm>
        </p:grpSpPr>
        <p:sp>
          <p:nvSpPr>
            <p:cNvPr id="37891" name="Text Box 3"/>
            <p:cNvSpPr txBox="1">
              <a:spLocks noChangeArrowheads="1"/>
            </p:cNvSpPr>
            <p:nvPr/>
          </p:nvSpPr>
          <p:spPr bwMode="auto">
            <a:xfrm>
              <a:off x="3124200" y="1158715"/>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Crimes against persons</a:t>
              </a:r>
            </a:p>
          </p:txBody>
        </p:sp>
        <p:sp>
          <p:nvSpPr>
            <p:cNvPr id="37892" name="Text Box 4"/>
            <p:cNvSpPr txBox="1">
              <a:spLocks noChangeArrowheads="1"/>
            </p:cNvSpPr>
            <p:nvPr/>
          </p:nvSpPr>
          <p:spPr bwMode="auto">
            <a:xfrm>
              <a:off x="2438400" y="1371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France</a:t>
              </a:r>
            </a:p>
          </p:txBody>
        </p:sp>
        <p:sp>
          <p:nvSpPr>
            <p:cNvPr id="37893" name="Text Box 5"/>
            <p:cNvSpPr txBox="1">
              <a:spLocks noChangeArrowheads="1"/>
            </p:cNvSpPr>
            <p:nvPr/>
          </p:nvSpPr>
          <p:spPr bwMode="auto">
            <a:xfrm>
              <a:off x="5562600" y="137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England</a:t>
              </a:r>
            </a:p>
          </p:txBody>
        </p:sp>
      </p:grpSp>
      <p:sp>
        <p:nvSpPr>
          <p:cNvPr id="3" name="TextBox 2"/>
          <p:cNvSpPr txBox="1"/>
          <p:nvPr/>
        </p:nvSpPr>
        <p:spPr>
          <a:xfrm>
            <a:off x="442913" y="6019800"/>
            <a:ext cx="8258175" cy="338554"/>
          </a:xfrm>
          <a:prstGeom prst="rect">
            <a:avLst/>
          </a:prstGeom>
          <a:noFill/>
        </p:spPr>
        <p:txBody>
          <a:bodyPr wrap="square" rtlCol="0">
            <a:spAutoFit/>
          </a:bodyPr>
          <a:lstStyle/>
          <a:p>
            <a:r>
              <a:rPr lang="en-US" sz="1600" dirty="0"/>
              <a:t>Graphs and tables around the outside give details: data, trends over time, or season, …</a:t>
            </a:r>
          </a:p>
        </p:txBody>
      </p:sp>
    </p:spTree>
    <p:extLst>
      <p:ext uri="{BB962C8B-B14F-4D97-AF65-F5344CB8AC3E}">
        <p14:creationId xmlns:p14="http://schemas.microsoft.com/office/powerpoint/2010/main" val="393531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p:txBody>
          <a:bodyPr/>
          <a:lstStyle/>
          <a:p>
            <a:fld id="{9464A01F-A650-4A2C-879C-2760FE828C1B}" type="slidenum">
              <a:rPr lang="en-US" altLang="en-US"/>
              <a:pPr/>
              <a:t>28</a:t>
            </a:fld>
            <a:endParaRPr lang="en-US" altLang="en-US"/>
          </a:p>
        </p:txBody>
      </p:sp>
      <p:sp>
        <p:nvSpPr>
          <p:cNvPr id="171010" name="Rectangle 2"/>
          <p:cNvSpPr>
            <a:spLocks noGrp="1" noChangeArrowheads="1"/>
          </p:cNvSpPr>
          <p:nvPr>
            <p:ph type="title"/>
          </p:nvPr>
        </p:nvSpPr>
        <p:spPr>
          <a:xfrm>
            <a:off x="457200" y="1"/>
            <a:ext cx="8229600" cy="762000"/>
          </a:xfrm>
        </p:spPr>
        <p:txBody>
          <a:bodyPr/>
          <a:lstStyle/>
          <a:p>
            <a:r>
              <a:rPr lang="en-US" altLang="en-US" sz="2800"/>
              <a:t>Statistique analytique: General causes of crime</a:t>
            </a:r>
          </a:p>
        </p:txBody>
      </p:sp>
      <p:pic>
        <p:nvPicPr>
          <p:cNvPr id="171014" name="Picture 6" descr="guerry1864-17s-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371600"/>
            <a:ext cx="3752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171031" name="Text Box 23"/>
          <p:cNvSpPr txBox="1">
            <a:spLocks noChangeArrowheads="1"/>
          </p:cNvSpPr>
          <p:nvPr/>
        </p:nvSpPr>
        <p:spPr bwMode="auto">
          <a:xfrm>
            <a:off x="152400" y="3810000"/>
            <a:ext cx="3200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sz="1400"/>
              <a:t>Entries: Codes for factors</a:t>
            </a:r>
          </a:p>
          <a:p>
            <a:pPr algn="l">
              <a:spcBef>
                <a:spcPct val="25000"/>
              </a:spcBef>
              <a:buFontTx/>
              <a:buChar char="•"/>
            </a:pPr>
            <a:r>
              <a:rPr lang="en-US" altLang="en-US" sz="1400"/>
              <a:t> Pop: (% Irish, domestics, …)</a:t>
            </a:r>
          </a:p>
          <a:p>
            <a:pPr algn="l">
              <a:spcBef>
                <a:spcPct val="25000"/>
              </a:spcBef>
              <a:buFontTx/>
              <a:buChar char="•"/>
            </a:pPr>
            <a:r>
              <a:rPr lang="en-US" altLang="en-US" sz="1400"/>
              <a:t> Criminality: (male, young, …)</a:t>
            </a:r>
          </a:p>
          <a:p>
            <a:pPr algn="l">
              <a:spcBef>
                <a:spcPct val="25000"/>
              </a:spcBef>
              <a:buFontTx/>
              <a:buChar char="•"/>
            </a:pPr>
            <a:r>
              <a:rPr lang="en-US" altLang="en-US" sz="1400"/>
              <a:t> Religion (Anglicans, dissenters, …)</a:t>
            </a:r>
          </a:p>
        </p:txBody>
      </p:sp>
      <p:sp>
        <p:nvSpPr>
          <p:cNvPr id="171032" name="Text Box 24"/>
          <p:cNvSpPr txBox="1">
            <a:spLocks noChangeArrowheads="1"/>
          </p:cNvSpPr>
          <p:nvPr/>
        </p:nvSpPr>
        <p:spPr bwMode="auto">
          <a:xfrm>
            <a:off x="304801" y="792480"/>
            <a:ext cx="4343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Plate XVII: M. </a:t>
            </a:r>
            <a:r>
              <a:rPr lang="en-US" altLang="en-US" dirty="0" err="1">
                <a:solidFill>
                  <a:srgbClr val="0000FF"/>
                </a:solidFill>
              </a:rPr>
              <a:t>Guerry’s</a:t>
            </a:r>
            <a:r>
              <a:rPr lang="en-US" altLang="en-US" dirty="0">
                <a:solidFill>
                  <a:srgbClr val="0000FF"/>
                </a:solidFill>
              </a:rPr>
              <a:t> magnum opus</a:t>
            </a:r>
          </a:p>
        </p:txBody>
      </p:sp>
      <p:pic>
        <p:nvPicPr>
          <p:cNvPr id="1710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029200"/>
            <a:ext cx="26955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5" name="AutoShape 7"/>
          <p:cNvSpPr>
            <a:spLocks/>
          </p:cNvSpPr>
          <p:nvPr/>
        </p:nvSpPr>
        <p:spPr bwMode="auto">
          <a:xfrm>
            <a:off x="3886200" y="1905000"/>
            <a:ext cx="152400" cy="2971800"/>
          </a:xfrm>
          <a:prstGeom prst="leftBrace">
            <a:avLst>
              <a:gd name="adj1" fmla="val 16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6" name="Text Box 8"/>
          <p:cNvSpPr txBox="1">
            <a:spLocks noChangeArrowheads="1"/>
          </p:cNvSpPr>
          <p:nvPr/>
        </p:nvSpPr>
        <p:spPr bwMode="auto">
          <a:xfrm rot="16200000">
            <a:off x="2583657" y="3283743"/>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Crimes (ranked)</a:t>
            </a:r>
          </a:p>
        </p:txBody>
      </p:sp>
      <p:sp>
        <p:nvSpPr>
          <p:cNvPr id="171018" name="AutoShape 10"/>
          <p:cNvSpPr>
            <a:spLocks/>
          </p:cNvSpPr>
          <p:nvPr/>
        </p:nvSpPr>
        <p:spPr bwMode="auto">
          <a:xfrm rot="5400000">
            <a:off x="5867400" y="304800"/>
            <a:ext cx="228600" cy="2667000"/>
          </a:xfrm>
          <a:prstGeom prst="lef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4343400" y="1066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English counties (ranked on each)</a:t>
            </a:r>
          </a:p>
        </p:txBody>
      </p:sp>
      <p:sp>
        <p:nvSpPr>
          <p:cNvPr id="171020" name="Text Box 12"/>
          <p:cNvSpPr txBox="1">
            <a:spLocks noChangeArrowheads="1"/>
          </p:cNvSpPr>
          <p:nvPr/>
        </p:nvSpPr>
        <p:spPr bwMode="auto">
          <a:xfrm>
            <a:off x="36576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0000"/>
                </a:solidFill>
              </a:rPr>
              <a:t>murder</a:t>
            </a:r>
          </a:p>
        </p:txBody>
      </p:sp>
      <p:sp>
        <p:nvSpPr>
          <p:cNvPr id="171022" name="Rectangle 14"/>
          <p:cNvSpPr>
            <a:spLocks noChangeArrowheads="1"/>
          </p:cNvSpPr>
          <p:nvPr/>
        </p:nvSpPr>
        <p:spPr bwMode="auto">
          <a:xfrm>
            <a:off x="3810000" y="4397375"/>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rape</a:t>
            </a:r>
          </a:p>
        </p:txBody>
      </p:sp>
      <p:sp>
        <p:nvSpPr>
          <p:cNvPr id="171024" name="Rectangle 16"/>
          <p:cNvSpPr>
            <a:spLocks noChangeArrowheads="1"/>
          </p:cNvSpPr>
          <p:nvPr/>
        </p:nvSpPr>
        <p:spPr bwMode="auto">
          <a:xfrm>
            <a:off x="4343400" y="1524000"/>
            <a:ext cx="519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max</a:t>
            </a:r>
          </a:p>
        </p:txBody>
      </p:sp>
      <p:sp>
        <p:nvSpPr>
          <p:cNvPr id="171026" name="Rectangle 18"/>
          <p:cNvSpPr>
            <a:spLocks noChangeArrowheads="1"/>
          </p:cNvSpPr>
          <p:nvPr/>
        </p:nvSpPr>
        <p:spPr bwMode="auto">
          <a:xfrm>
            <a:off x="7315200" y="1524000"/>
            <a:ext cx="46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min</a:t>
            </a:r>
          </a:p>
        </p:txBody>
      </p:sp>
      <p:sp>
        <p:nvSpPr>
          <p:cNvPr id="171028" name="Rectangle 20"/>
          <p:cNvSpPr>
            <a:spLocks noChangeArrowheads="1"/>
          </p:cNvSpPr>
          <p:nvPr/>
        </p:nvSpPr>
        <p:spPr bwMode="auto">
          <a:xfrm>
            <a:off x="3581400" y="19050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bigamy</a:t>
            </a:r>
          </a:p>
        </p:txBody>
      </p:sp>
      <p:sp>
        <p:nvSpPr>
          <p:cNvPr id="171030" name="Rectangle 22"/>
          <p:cNvSpPr>
            <a:spLocks noChangeArrowheads="1"/>
          </p:cNvSpPr>
          <p:nvPr/>
        </p:nvSpPr>
        <p:spPr bwMode="auto">
          <a:xfrm>
            <a:off x="3657600" y="2209800"/>
            <a:ext cx="666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arson</a:t>
            </a:r>
          </a:p>
        </p:txBody>
      </p:sp>
      <p:sp>
        <p:nvSpPr>
          <p:cNvPr id="171034" name="Text Box 26"/>
          <p:cNvSpPr txBox="1">
            <a:spLocks noChangeArrowheads="1"/>
          </p:cNvSpPr>
          <p:nvPr/>
        </p:nvSpPr>
        <p:spPr bwMode="auto">
          <a:xfrm>
            <a:off x="7924800" y="190500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High pop. density</a:t>
            </a:r>
          </a:p>
        </p:txBody>
      </p:sp>
      <p:sp>
        <p:nvSpPr>
          <p:cNvPr id="171035" name="Line 27"/>
          <p:cNvSpPr>
            <a:spLocks noChangeShapeType="1"/>
          </p:cNvSpPr>
          <p:nvPr/>
        </p:nvSpPr>
        <p:spPr bwMode="auto">
          <a:xfrm flipH="1">
            <a:off x="6705600" y="2209800"/>
            <a:ext cx="121920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36" name="Text Box 28"/>
          <p:cNvSpPr txBox="1">
            <a:spLocks noChangeArrowheads="1"/>
          </p:cNvSpPr>
          <p:nvPr/>
        </p:nvSpPr>
        <p:spPr bwMode="auto">
          <a:xfrm>
            <a:off x="7924800" y="3048000"/>
            <a:ext cx="1447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a:t>Curve of neg. association</a:t>
            </a:r>
          </a:p>
        </p:txBody>
      </p:sp>
      <p:sp>
        <p:nvSpPr>
          <p:cNvPr id="171038" name="Rectangle 30"/>
          <p:cNvSpPr>
            <a:spLocks noChangeArrowheads="1"/>
          </p:cNvSpPr>
          <p:nvPr/>
        </p:nvSpPr>
        <p:spPr bwMode="auto">
          <a:xfrm>
            <a:off x="7924800" y="4191000"/>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Curve of pos. association</a:t>
            </a:r>
          </a:p>
        </p:txBody>
      </p:sp>
      <p:sp>
        <p:nvSpPr>
          <p:cNvPr id="171039" name="Line 31"/>
          <p:cNvSpPr>
            <a:spLocks noChangeShapeType="1"/>
          </p:cNvSpPr>
          <p:nvPr/>
        </p:nvSpPr>
        <p:spPr bwMode="auto">
          <a:xfrm flipH="1">
            <a:off x="7239000" y="3276600"/>
            <a:ext cx="6858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0" name="Line 32"/>
          <p:cNvSpPr>
            <a:spLocks noChangeShapeType="1"/>
          </p:cNvSpPr>
          <p:nvPr/>
        </p:nvSpPr>
        <p:spPr bwMode="auto">
          <a:xfrm flipH="1">
            <a:off x="7086600" y="4343400"/>
            <a:ext cx="838200" cy="15240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1" name="Text Box 33"/>
          <p:cNvSpPr txBox="1">
            <a:spLocks noChangeArrowheads="1"/>
          </p:cNvSpPr>
          <p:nvPr/>
        </p:nvSpPr>
        <p:spPr bwMode="auto">
          <a:xfrm>
            <a:off x="0" y="1371600"/>
            <a:ext cx="34290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b="1" dirty="0"/>
              <a:t>Goal</a:t>
            </a:r>
            <a:r>
              <a:rPr lang="en-US" altLang="en-US" dirty="0"/>
              <a:t>:</a:t>
            </a:r>
          </a:p>
          <a:p>
            <a:pPr algn="l">
              <a:spcBef>
                <a:spcPct val="25000"/>
              </a:spcBef>
              <a:buFontTx/>
              <a:buChar char="•"/>
            </a:pPr>
            <a:r>
              <a:rPr lang="en-US" altLang="en-US" dirty="0"/>
              <a:t> Show multivariate factors associated with distribution of crime</a:t>
            </a:r>
          </a:p>
          <a:p>
            <a:pPr algn="l">
              <a:spcBef>
                <a:spcPct val="25000"/>
              </a:spcBef>
              <a:buFontTx/>
              <a:buChar char="•"/>
            </a:pPr>
            <a:r>
              <a:rPr lang="en-US" altLang="en-US" dirty="0"/>
              <a:t> Before invention of correlation</a:t>
            </a:r>
          </a:p>
        </p:txBody>
      </p:sp>
    </p:spTree>
    <p:extLst>
      <p:ext uri="{BB962C8B-B14F-4D97-AF65-F5344CB8AC3E}">
        <p14:creationId xmlns:p14="http://schemas.microsoft.com/office/powerpoint/2010/main" val="3132566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872CA1-A336-4911-ACA3-CC503C5F85A6}" type="slidenum">
              <a:rPr lang="en-US" altLang="en-US"/>
              <a:pPr/>
              <a:t>29</a:t>
            </a:fld>
            <a:endParaRPr lang="en-US" altLang="en-US"/>
          </a:p>
        </p:txBody>
      </p:sp>
      <p:sp>
        <p:nvSpPr>
          <p:cNvPr id="25602" name="Rectangle 2"/>
          <p:cNvSpPr>
            <a:spLocks noGrp="1" noChangeArrowheads="1"/>
          </p:cNvSpPr>
          <p:nvPr>
            <p:ph type="title"/>
          </p:nvPr>
        </p:nvSpPr>
        <p:spPr>
          <a:xfrm>
            <a:off x="457200" y="274638"/>
            <a:ext cx="8229600" cy="868362"/>
          </a:xfrm>
        </p:spPr>
        <p:txBody>
          <a:bodyPr/>
          <a:lstStyle/>
          <a:p>
            <a:r>
              <a:rPr lang="en-US" altLang="en-US" dirty="0"/>
              <a:t>2. The graphic vision of C. J. </a:t>
            </a:r>
            <a:r>
              <a:rPr lang="en-US" altLang="en-US" dirty="0" err="1"/>
              <a:t>Minard</a:t>
            </a:r>
            <a:endParaRPr lang="en-US" altLang="en-US" dirty="0"/>
          </a:p>
        </p:txBody>
      </p:sp>
      <p:sp>
        <p:nvSpPr>
          <p:cNvPr id="25603" name="Rectangle 3"/>
          <p:cNvSpPr>
            <a:spLocks noGrp="1" noChangeArrowheads="1"/>
          </p:cNvSpPr>
          <p:nvPr>
            <p:ph type="body" idx="1"/>
          </p:nvPr>
        </p:nvSpPr>
        <p:spPr>
          <a:xfrm>
            <a:off x="457200" y="5257800"/>
            <a:ext cx="8534400" cy="914400"/>
          </a:xfrm>
        </p:spPr>
        <p:txBody>
          <a:bodyPr/>
          <a:lstStyle/>
          <a:p>
            <a:pPr>
              <a:lnSpc>
                <a:spcPct val="90000"/>
              </a:lnSpc>
            </a:pPr>
            <a:r>
              <a:rPr lang="en-US" altLang="en-US" sz="2000"/>
              <a:t>Marey (1878):</a:t>
            </a:r>
            <a:r>
              <a:rPr lang="en-US" altLang="en-US" sz="2000" i="1"/>
              <a:t> “defies the pen of the historian in its brutal eloquence”</a:t>
            </a:r>
          </a:p>
          <a:p>
            <a:pPr>
              <a:lnSpc>
                <a:spcPct val="90000"/>
              </a:lnSpc>
            </a:pPr>
            <a:r>
              <a:rPr lang="en-US" altLang="en-US" sz="2000"/>
              <a:t>Tufte (1983): </a:t>
            </a:r>
            <a:r>
              <a:rPr lang="en-US" altLang="en-US" sz="2000" i="1"/>
              <a:t>“the best statistical graphic ever produced”</a:t>
            </a:r>
          </a:p>
        </p:txBody>
      </p:sp>
      <p:pic>
        <p:nvPicPr>
          <p:cNvPr id="25604" name="Picture 4" descr="min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1040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6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1566DC0-1E33-4F1A-8930-9F3FFCD50A72}" type="slidenum">
              <a:rPr lang="en-US"/>
              <a:pPr/>
              <a:t>3</a:t>
            </a:fld>
            <a:endParaRPr lang="en-US"/>
          </a:p>
        </p:txBody>
      </p:sp>
      <p:sp>
        <p:nvSpPr>
          <p:cNvPr id="18434" name="Rectangle 2"/>
          <p:cNvSpPr>
            <a:spLocks noGrp="1" noChangeArrowheads="1"/>
          </p:cNvSpPr>
          <p:nvPr>
            <p:ph type="title"/>
          </p:nvPr>
        </p:nvSpPr>
        <p:spPr>
          <a:xfrm>
            <a:off x="457200" y="274638"/>
            <a:ext cx="8229600" cy="944562"/>
          </a:xfrm>
        </p:spPr>
        <p:txBody>
          <a:bodyPr>
            <a:normAutofit fontScale="90000"/>
          </a:bodyPr>
          <a:lstStyle/>
          <a:p>
            <a:r>
              <a:rPr lang="en-US" sz="3200" dirty="0"/>
              <a:t>What makes an “Age”?</a:t>
            </a:r>
            <a:br>
              <a:rPr lang="en-US" sz="3200" dirty="0"/>
            </a:br>
            <a:r>
              <a:rPr lang="en-US" sz="3200" dirty="0"/>
              <a:t>What makes one “Golden”?</a:t>
            </a:r>
          </a:p>
        </p:txBody>
      </p:sp>
      <p:sp>
        <p:nvSpPr>
          <p:cNvPr id="18435" name="Rectangle 3"/>
          <p:cNvSpPr>
            <a:spLocks noGrp="1" noChangeArrowheads="1"/>
          </p:cNvSpPr>
          <p:nvPr>
            <p:ph type="body" idx="1"/>
          </p:nvPr>
        </p:nvSpPr>
        <p:spPr>
          <a:xfrm>
            <a:off x="457200" y="1447800"/>
            <a:ext cx="8229600" cy="4800600"/>
          </a:xfrm>
        </p:spPr>
        <p:txBody>
          <a:bodyPr/>
          <a:lstStyle/>
          <a:p>
            <a:pPr>
              <a:lnSpc>
                <a:spcPct val="90000"/>
              </a:lnSpc>
            </a:pPr>
            <a:r>
              <a:rPr lang="en-US" dirty="0"/>
              <a:t>Age:</a:t>
            </a:r>
          </a:p>
          <a:p>
            <a:pPr lvl="1">
              <a:lnSpc>
                <a:spcPct val="90000"/>
              </a:lnSpc>
            </a:pPr>
            <a:r>
              <a:rPr lang="en-US" dirty="0"/>
              <a:t>Qualitatively distinct from before &amp; after</a:t>
            </a:r>
          </a:p>
          <a:p>
            <a:pPr>
              <a:lnSpc>
                <a:spcPct val="90000"/>
              </a:lnSpc>
            </a:pPr>
            <a:r>
              <a:rPr lang="en-US" dirty="0"/>
              <a:t>Golden age:</a:t>
            </a:r>
          </a:p>
          <a:p>
            <a:pPr lvl="1">
              <a:lnSpc>
                <a:spcPct val="90000"/>
              </a:lnSpc>
            </a:pPr>
            <a:r>
              <a:rPr lang="en-US" dirty="0"/>
              <a:t>Recognizable period in a field where great tasks were accomplished</a:t>
            </a:r>
          </a:p>
          <a:p>
            <a:pPr lvl="1">
              <a:lnSpc>
                <a:spcPct val="90000"/>
              </a:lnSpc>
            </a:pPr>
            <a:r>
              <a:rPr lang="en-US" dirty="0"/>
              <a:t>Years following some innovations</a:t>
            </a:r>
          </a:p>
          <a:p>
            <a:pPr lvl="1">
              <a:lnSpc>
                <a:spcPct val="90000"/>
              </a:lnSpc>
            </a:pPr>
            <a:r>
              <a:rPr lang="en-US" dirty="0"/>
              <a:t>Artists apply skills to new areas</a:t>
            </a:r>
          </a:p>
          <a:p>
            <a:pPr lvl="1">
              <a:lnSpc>
                <a:spcPct val="90000"/>
              </a:lnSpc>
            </a:pPr>
            <a:r>
              <a:rPr lang="en-US" dirty="0"/>
              <a:t>New ideas expressed, art forms flourish</a:t>
            </a:r>
          </a:p>
          <a:p>
            <a:pPr lvl="1">
              <a:lnSpc>
                <a:spcPct val="90000"/>
              </a:lnSpc>
            </a:pPr>
            <a:r>
              <a:rPr lang="en-US" dirty="0"/>
              <a:t>Often ends with some turning point event(s)</a:t>
            </a:r>
          </a:p>
        </p:txBody>
      </p:sp>
    </p:spTree>
    <p:extLst>
      <p:ext uri="{BB962C8B-B14F-4D97-AF65-F5344CB8AC3E}">
        <p14:creationId xmlns:p14="http://schemas.microsoft.com/office/powerpoint/2010/main" val="1229329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7F2145-96D8-4141-8127-2475E654F820}" type="slidenum">
              <a:rPr lang="en-US" altLang="en-US"/>
              <a:pPr/>
              <a:t>30</a:t>
            </a:fld>
            <a:endParaRPr lang="en-US" altLang="en-US"/>
          </a:p>
        </p:txBody>
      </p:sp>
      <p:sp>
        <p:nvSpPr>
          <p:cNvPr id="48130" name="Rectangle 2"/>
          <p:cNvSpPr>
            <a:spLocks noGrp="1" noChangeArrowheads="1"/>
          </p:cNvSpPr>
          <p:nvPr>
            <p:ph type="title"/>
          </p:nvPr>
        </p:nvSpPr>
        <p:spPr/>
        <p:txBody>
          <a:bodyPr>
            <a:normAutofit fontScale="90000"/>
          </a:bodyPr>
          <a:lstStyle/>
          <a:p>
            <a:r>
              <a:rPr lang="en-US" altLang="en-US"/>
              <a:t>Visual thinking, visual explanation</a:t>
            </a:r>
          </a:p>
        </p:txBody>
      </p:sp>
      <p:pic>
        <p:nvPicPr>
          <p:cNvPr id="48131" name="Picture 3" descr="minard-rho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00200"/>
            <a:ext cx="5029200" cy="498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p:cNvSpPr txBox="1">
            <a:spLocks noChangeArrowheads="1"/>
          </p:cNvSpPr>
          <p:nvPr/>
        </p:nvSpPr>
        <p:spPr bwMode="auto">
          <a:xfrm>
            <a:off x="381000" y="1981200"/>
            <a:ext cx="35052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Minard’s</a:t>
            </a:r>
            <a:r>
              <a:rPr lang="en-US" altLang="en-US" dirty="0"/>
              <a:t> main career was a as a civil engineer for the ENPC (bridges &amp; roads)</a:t>
            </a:r>
          </a:p>
          <a:p>
            <a:pPr algn="l">
              <a:spcBef>
                <a:spcPct val="50000"/>
              </a:spcBef>
            </a:pPr>
            <a:r>
              <a:rPr lang="en-US" altLang="en-US" b="1" dirty="0"/>
              <a:t>1840</a:t>
            </a:r>
            <a:r>
              <a:rPr lang="en-US" altLang="en-US" dirty="0"/>
              <a:t>: Why did the bridge at Bourg-St. </a:t>
            </a:r>
            <a:r>
              <a:rPr lang="en-US" altLang="en-US" dirty="0" err="1"/>
              <a:t>And</a:t>
            </a:r>
            <a:r>
              <a:rPr lang="en-US" altLang="en-US" dirty="0" err="1">
                <a:cs typeface="Arial" charset="0"/>
              </a:rPr>
              <a:t>è</a:t>
            </a:r>
            <a:r>
              <a:rPr lang="en-US" altLang="en-US" dirty="0" err="1"/>
              <a:t>ol</a:t>
            </a:r>
            <a:r>
              <a:rPr lang="en-US" altLang="en-US" dirty="0"/>
              <a:t> collapse?</a:t>
            </a:r>
          </a:p>
          <a:p>
            <a:pPr algn="l">
              <a:spcBef>
                <a:spcPct val="50000"/>
              </a:spcBef>
            </a:pPr>
            <a:r>
              <a:rPr lang="en-US" altLang="en-US" dirty="0" err="1"/>
              <a:t>Minard’s</a:t>
            </a:r>
            <a:r>
              <a:rPr lang="en-US" altLang="en-US" dirty="0"/>
              <a:t> report consisted essentially of this self-explaining diagram.</a:t>
            </a:r>
          </a:p>
          <a:p>
            <a:pPr algn="l">
              <a:spcBef>
                <a:spcPct val="50000"/>
              </a:spcBef>
            </a:pPr>
            <a:endParaRPr lang="en-US" altLang="en-US" dirty="0"/>
          </a:p>
        </p:txBody>
      </p:sp>
    </p:spTree>
    <p:extLst>
      <p:ext uri="{BB962C8B-B14F-4D97-AF65-F5344CB8AC3E}">
        <p14:creationId xmlns:p14="http://schemas.microsoft.com/office/powerpoint/2010/main" val="143948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4C4EB0-75F2-4A71-91BE-A987FDC577BF}" type="slidenum">
              <a:rPr lang="en-US" altLang="en-US"/>
              <a:pPr/>
              <a:t>31</a:t>
            </a:fld>
            <a:endParaRPr lang="en-US" altLang="en-US"/>
          </a:p>
        </p:txBody>
      </p:sp>
      <p:sp>
        <p:nvSpPr>
          <p:cNvPr id="157698" name="Rectangle 2"/>
          <p:cNvSpPr>
            <a:spLocks noGrp="1" noChangeArrowheads="1"/>
          </p:cNvSpPr>
          <p:nvPr>
            <p:ph type="title"/>
          </p:nvPr>
        </p:nvSpPr>
        <p:spPr/>
        <p:txBody>
          <a:bodyPr>
            <a:normAutofit fontScale="90000"/>
          </a:bodyPr>
          <a:lstStyle/>
          <a:p>
            <a:r>
              <a:rPr lang="en-US" altLang="en-US" dirty="0"/>
              <a:t>Big questions of the mid 1800s</a:t>
            </a:r>
          </a:p>
        </p:txBody>
      </p:sp>
      <p:sp>
        <p:nvSpPr>
          <p:cNvPr id="157699" name="Rectangle 3"/>
          <p:cNvSpPr>
            <a:spLocks noGrp="1" noChangeArrowheads="1"/>
          </p:cNvSpPr>
          <p:nvPr>
            <p:ph type="body" idx="1"/>
          </p:nvPr>
        </p:nvSpPr>
        <p:spPr/>
        <p:txBody>
          <a:bodyPr>
            <a:normAutofit/>
          </a:bodyPr>
          <a:lstStyle/>
          <a:p>
            <a:r>
              <a:rPr lang="en-US" altLang="en-US" dirty="0"/>
              <a:t>1830—1860: emergence of modern French state, dawn of globalization</a:t>
            </a:r>
          </a:p>
          <a:p>
            <a:r>
              <a:rPr lang="en-US" altLang="en-US" dirty="0"/>
              <a:t>Trade, commerce, transportation:</a:t>
            </a:r>
          </a:p>
          <a:p>
            <a:pPr lvl="1"/>
            <a:r>
              <a:rPr lang="en-US" altLang="en-US" dirty="0"/>
              <a:t>Where to build railroads, canals?</a:t>
            </a:r>
          </a:p>
          <a:p>
            <a:pPr lvl="1"/>
            <a:r>
              <a:rPr lang="en-US" altLang="en-US" dirty="0"/>
              <a:t>How to compete with imports/exports?</a:t>
            </a:r>
          </a:p>
          <a:p>
            <a:pPr lvl="1"/>
            <a:r>
              <a:rPr lang="en-US" altLang="en-US" dirty="0"/>
              <a:t>Visualizing changes over time, differences over space</a:t>
            </a:r>
          </a:p>
          <a:p>
            <a:pPr lvl="1"/>
            <a:r>
              <a:rPr lang="en-US" altLang="en-US" dirty="0">
                <a:cs typeface="Arial" charset="0"/>
                <a:sym typeface="Symbol"/>
              </a:rPr>
              <a:t></a:t>
            </a:r>
            <a:r>
              <a:rPr lang="en-US" altLang="en-US" dirty="0">
                <a:cs typeface="Arial" charset="0"/>
              </a:rPr>
              <a:t> Flow maps and other graphical innovations</a:t>
            </a:r>
            <a:r>
              <a:rPr lang="en-US" altLang="en-US" dirty="0"/>
              <a:t> </a:t>
            </a:r>
          </a:p>
          <a:p>
            <a:r>
              <a:rPr lang="en-US" altLang="en-US" dirty="0"/>
              <a:t>These questions motivated the “Golden Age” of statistical graphics.</a:t>
            </a:r>
          </a:p>
          <a:p>
            <a:pPr lvl="1"/>
            <a:r>
              <a:rPr lang="en-US" altLang="en-US" dirty="0"/>
              <a:t>data, statistics, technology &amp; visual thinking</a:t>
            </a:r>
          </a:p>
        </p:txBody>
      </p:sp>
      <p:sp>
        <p:nvSpPr>
          <p:cNvPr id="2" name="Rectangle 1"/>
          <p:cNvSpPr/>
          <p:nvPr/>
        </p:nvSpPr>
        <p:spPr>
          <a:xfrm>
            <a:off x="685800" y="6005899"/>
            <a:ext cx="7620000" cy="461665"/>
          </a:xfrm>
          <a:prstGeom prst="rect">
            <a:avLst/>
          </a:prstGeom>
        </p:spPr>
        <p:txBody>
          <a:bodyPr wrap="square">
            <a:spAutoFit/>
          </a:bodyPr>
          <a:lstStyle/>
          <a:p>
            <a:r>
              <a:rPr lang="en-US" sz="1200" dirty="0"/>
              <a:t>See: Friendly, M. (2008). The Golden Age of Statistical Graphics, </a:t>
            </a:r>
            <a:r>
              <a:rPr lang="en-US" sz="1200" i="1" dirty="0"/>
              <a:t>Statistical Science, 23</a:t>
            </a:r>
            <a:r>
              <a:rPr lang="en-US" sz="1200" dirty="0"/>
              <a:t>, 502-535, </a:t>
            </a:r>
            <a:r>
              <a:rPr lang="en-US" sz="1200" dirty="0">
                <a:hlinkClick r:id="rId3"/>
              </a:rPr>
              <a:t>https://www.datavis.ca/papers/golden-age.pdf</a:t>
            </a:r>
            <a:r>
              <a:rPr lang="en-US" sz="1200" dirty="0"/>
              <a:t>  </a:t>
            </a:r>
          </a:p>
        </p:txBody>
      </p:sp>
    </p:spTree>
    <p:extLst>
      <p:ext uri="{BB962C8B-B14F-4D97-AF65-F5344CB8AC3E}">
        <p14:creationId xmlns:p14="http://schemas.microsoft.com/office/powerpoint/2010/main" val="767075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2AF6C11-76F9-4B4B-ADCE-90D8B6C75B5B}" type="slidenum">
              <a:rPr lang="en-US" altLang="en-US"/>
              <a:pPr/>
              <a:t>32</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a:t>Flow maps as visual tools</a:t>
            </a:r>
          </a:p>
        </p:txBody>
      </p:sp>
      <p:pic>
        <p:nvPicPr>
          <p:cNvPr id="159748" name="Picture 4" descr="trave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5398846" cy="4282592"/>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457200" y="125863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Transport of passengers on the principal railroads in Europe in 1862</a:t>
            </a:r>
          </a:p>
        </p:txBody>
      </p:sp>
      <p:sp>
        <p:nvSpPr>
          <p:cNvPr id="2" name="TextBox 1"/>
          <p:cNvSpPr txBox="1"/>
          <p:nvPr/>
        </p:nvSpPr>
        <p:spPr>
          <a:xfrm>
            <a:off x="6096000" y="2057400"/>
            <a:ext cx="2667000" cy="3262432"/>
          </a:xfrm>
          <a:prstGeom prst="rect">
            <a:avLst/>
          </a:prstGeom>
          <a:noFill/>
        </p:spPr>
        <p:txBody>
          <a:bodyPr wrap="square" rtlCol="0">
            <a:spAutoFit/>
          </a:bodyPr>
          <a:lstStyle/>
          <a:p>
            <a:r>
              <a:rPr lang="en-US" sz="1600" i="1" dirty="0"/>
              <a:t>The dominant principle which characterizes my graphic tables and my figurative maps is to make immediately appreciable to the eye, as much as possible, the proportions of numeric results. </a:t>
            </a:r>
          </a:p>
          <a:p>
            <a:endParaRPr lang="en-US" sz="1600" i="1" dirty="0"/>
          </a:p>
          <a:p>
            <a:r>
              <a:rPr lang="en-US" sz="1600" i="1" dirty="0"/>
              <a:t>...Not only do my maps speak, but even more, they count, they calculate by the eye.</a:t>
            </a:r>
          </a:p>
          <a:p>
            <a:pPr algn="r"/>
            <a:r>
              <a:rPr lang="en-US" sz="1400" dirty="0"/>
              <a:t>-- </a:t>
            </a:r>
            <a:r>
              <a:rPr lang="en-US" sz="1400" dirty="0" err="1"/>
              <a:t>Minard</a:t>
            </a:r>
            <a:r>
              <a:rPr lang="en-US" sz="1400" dirty="0"/>
              <a:t> (1862)</a:t>
            </a:r>
          </a:p>
        </p:txBody>
      </p:sp>
    </p:spTree>
    <p:extLst>
      <p:ext uri="{BB962C8B-B14F-4D97-AF65-F5344CB8AC3E}">
        <p14:creationId xmlns:p14="http://schemas.microsoft.com/office/powerpoint/2010/main" val="160080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D7071E7-C855-4E42-8B5A-9316206CD935}" type="slidenum">
              <a:rPr lang="en-US" altLang="en-US"/>
              <a:pPr/>
              <a:t>33</a:t>
            </a:fld>
            <a:endParaRPr lang="en-US" altLang="en-US"/>
          </a:p>
        </p:txBody>
      </p:sp>
      <p:sp>
        <p:nvSpPr>
          <p:cNvPr id="54276" name="Rectangle 4"/>
          <p:cNvSpPr>
            <a:spLocks noGrp="1" noChangeArrowheads="1"/>
          </p:cNvSpPr>
          <p:nvPr>
            <p:ph type="title"/>
          </p:nvPr>
        </p:nvSpPr>
        <p:spPr/>
        <p:txBody>
          <a:bodyPr>
            <a:normAutofit fontScale="90000"/>
          </a:bodyPr>
          <a:lstStyle/>
          <a:p>
            <a:r>
              <a:rPr lang="en-US" altLang="en-US"/>
              <a:t>Effect of US civil war on cotton trade</a:t>
            </a:r>
          </a:p>
        </p:txBody>
      </p:sp>
      <p:pic>
        <p:nvPicPr>
          <p:cNvPr id="54277" name="Picture 5"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37" y="2130199"/>
            <a:ext cx="3692525" cy="4343400"/>
          </a:xfrm>
          <a:prstGeom prst="rect">
            <a:avLst/>
          </a:prstGeom>
          <a:noFill/>
          <a:extLst>
            <a:ext uri="{909E8E84-426E-40DD-AFC4-6F175D3DCCD1}">
              <a14:hiddenFill xmlns:a14="http://schemas.microsoft.com/office/drawing/2010/main">
                <a:solidFill>
                  <a:srgbClr val="FFFFFF"/>
                </a:solidFill>
              </a14:hiddenFill>
            </a:ext>
          </a:extLst>
        </p:spPr>
      </p:pic>
      <p:pic>
        <p:nvPicPr>
          <p:cNvPr id="54278" name="Picture 6" descr="28b Minard_1862-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737" y="2130199"/>
            <a:ext cx="3582988" cy="4341813"/>
          </a:xfrm>
          <a:prstGeom prst="rect">
            <a:avLst/>
          </a:prstGeom>
          <a:noFill/>
          <a:extLst>
            <a:ext uri="{909E8E84-426E-40DD-AFC4-6F175D3DCCD1}">
              <a14:hiddenFill xmlns:a14="http://schemas.microsoft.com/office/drawing/2010/main">
                <a:solidFill>
                  <a:srgbClr val="FFFFFF"/>
                </a:solidFill>
              </a14:hiddenFill>
            </a:ext>
          </a:extLst>
        </p:spPr>
      </p:pic>
      <p:sp>
        <p:nvSpPr>
          <p:cNvPr id="54279" name="Text Box 7"/>
          <p:cNvSpPr txBox="1">
            <a:spLocks noChangeArrowheads="1"/>
          </p:cNvSpPr>
          <p:nvPr/>
        </p:nvSpPr>
        <p:spPr bwMode="auto">
          <a:xfrm>
            <a:off x="2039937" y="1749199"/>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Before</a:t>
            </a:r>
          </a:p>
        </p:txBody>
      </p:sp>
      <p:sp>
        <p:nvSpPr>
          <p:cNvPr id="54280" name="Rectangle 8"/>
          <p:cNvSpPr>
            <a:spLocks noChangeArrowheads="1"/>
          </p:cNvSpPr>
          <p:nvPr/>
        </p:nvSpPr>
        <p:spPr bwMode="auto">
          <a:xfrm>
            <a:off x="6307137" y="1749199"/>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a:t>After</a:t>
            </a:r>
          </a:p>
        </p:txBody>
      </p:sp>
      <p:sp>
        <p:nvSpPr>
          <p:cNvPr id="2" name="TextBox 1"/>
          <p:cNvSpPr txBox="1"/>
          <p:nvPr/>
        </p:nvSpPr>
        <p:spPr>
          <a:xfrm>
            <a:off x="457200" y="1164771"/>
            <a:ext cx="2895600" cy="461665"/>
          </a:xfrm>
          <a:prstGeom prst="rect">
            <a:avLst/>
          </a:prstGeom>
          <a:noFill/>
        </p:spPr>
        <p:txBody>
          <a:bodyPr wrap="square" rtlCol="0">
            <a:spAutoFit/>
          </a:bodyPr>
          <a:lstStyle/>
          <a:p>
            <a:r>
              <a:rPr lang="en-US" sz="2400" dirty="0"/>
              <a:t>Visual explanation</a:t>
            </a:r>
          </a:p>
        </p:txBody>
      </p:sp>
    </p:spTree>
    <p:extLst>
      <p:ext uri="{BB962C8B-B14F-4D97-AF65-F5344CB8AC3E}">
        <p14:creationId xmlns:p14="http://schemas.microsoft.com/office/powerpoint/2010/main" val="2097299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D1646C2-1AF5-4C5F-8ECD-E3991D08B9D6}" type="slidenum">
              <a:rPr lang="en-US"/>
              <a:pPr/>
              <a:t>34</a:t>
            </a:fld>
            <a:endParaRPr lang="en-US"/>
          </a:p>
        </p:txBody>
      </p:sp>
      <p:sp>
        <p:nvSpPr>
          <p:cNvPr id="40962" name="Rectangle 2"/>
          <p:cNvSpPr>
            <a:spLocks noGrp="1" noChangeArrowheads="1"/>
          </p:cNvSpPr>
          <p:nvPr>
            <p:ph type="title"/>
          </p:nvPr>
        </p:nvSpPr>
        <p:spPr/>
        <p:txBody>
          <a:bodyPr>
            <a:normAutofit fontScale="90000"/>
          </a:bodyPr>
          <a:lstStyle/>
          <a:p>
            <a:r>
              <a:rPr lang="en-US"/>
              <a:t>The March Re-Visited (1869)</a:t>
            </a:r>
          </a:p>
        </p:txBody>
      </p:sp>
      <p:pic>
        <p:nvPicPr>
          <p:cNvPr id="40963" name="Picture 3" descr="im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5829300" cy="5051425"/>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152400" y="1524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Hannibal’s retreat</a:t>
            </a:r>
          </a:p>
        </p:txBody>
      </p:sp>
      <p:sp>
        <p:nvSpPr>
          <p:cNvPr id="40965" name="Text Box 5"/>
          <p:cNvSpPr txBox="1">
            <a:spLocks noChangeArrowheads="1"/>
          </p:cNvSpPr>
          <p:nvPr/>
        </p:nvSpPr>
        <p:spPr bwMode="auto">
          <a:xfrm>
            <a:off x="304800" y="3810000"/>
            <a:ext cx="175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Napoleon’s 1812 campaign</a:t>
            </a:r>
          </a:p>
        </p:txBody>
      </p:sp>
    </p:spTree>
    <p:extLst>
      <p:ext uri="{BB962C8B-B14F-4D97-AF65-F5344CB8AC3E}">
        <p14:creationId xmlns:p14="http://schemas.microsoft.com/office/powerpoint/2010/main" val="2762737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i="1" dirty="0"/>
              <a:t>Les Chevaliers</a:t>
            </a:r>
            <a:r>
              <a:rPr lang="en-CA" dirty="0"/>
              <a:t>: </a:t>
            </a:r>
            <a:r>
              <a:rPr lang="en-CA" dirty="0" err="1"/>
              <a:t>Minard’s</a:t>
            </a:r>
            <a:r>
              <a:rPr lang="en-CA" dirty="0"/>
              <a:t> Tomb</a:t>
            </a:r>
          </a:p>
        </p:txBody>
      </p:sp>
      <p:sp>
        <p:nvSpPr>
          <p:cNvPr id="3" name="Slide Number Placeholder 2"/>
          <p:cNvSpPr>
            <a:spLocks noGrp="1"/>
          </p:cNvSpPr>
          <p:nvPr>
            <p:ph type="sldNum" sz="quarter" idx="12"/>
          </p:nvPr>
        </p:nvSpPr>
        <p:spPr/>
        <p:txBody>
          <a:bodyPr/>
          <a:lstStyle/>
          <a:p>
            <a:fld id="{810B7604-93B8-4136-B9BD-D1CE89EE20B0}" type="slidenum">
              <a:rPr lang="en-US" smtClean="0"/>
              <a:t>35</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843763"/>
            <a:ext cx="5491388" cy="4099837"/>
          </a:xfrm>
          <a:prstGeom prst="rect">
            <a:avLst/>
          </a:prstGeom>
        </p:spPr>
      </p:pic>
      <p:sp>
        <p:nvSpPr>
          <p:cNvPr id="5" name="TextBox 4"/>
          <p:cNvSpPr txBox="1"/>
          <p:nvPr/>
        </p:nvSpPr>
        <p:spPr>
          <a:xfrm>
            <a:off x="457200" y="1752600"/>
            <a:ext cx="2362200" cy="2308324"/>
          </a:xfrm>
          <a:prstGeom prst="rect">
            <a:avLst/>
          </a:prstGeom>
          <a:noFill/>
        </p:spPr>
        <p:txBody>
          <a:bodyPr wrap="square" rtlCol="0">
            <a:spAutoFit/>
          </a:bodyPr>
          <a:lstStyle/>
          <a:p>
            <a:r>
              <a:rPr lang="en-CA" dirty="0"/>
              <a:t>Recent discovery of </a:t>
            </a:r>
            <a:r>
              <a:rPr lang="en-CA" dirty="0" err="1"/>
              <a:t>Minard’s</a:t>
            </a:r>
            <a:r>
              <a:rPr lang="en-CA" dirty="0"/>
              <a:t> tomb in Montparnasse Cemetery, Paris.</a:t>
            </a:r>
          </a:p>
          <a:p>
            <a:endParaRPr lang="en-CA" dirty="0"/>
          </a:p>
          <a:p>
            <a:r>
              <a:rPr lang="en-CA" dirty="0"/>
              <a:t>Celebrated June 5, 2017</a:t>
            </a:r>
          </a:p>
          <a:p>
            <a:endParaRPr lang="en-CA" dirty="0"/>
          </a:p>
        </p:txBody>
      </p:sp>
      <p:sp>
        <p:nvSpPr>
          <p:cNvPr id="6" name="TextBox 5"/>
          <p:cNvSpPr txBox="1"/>
          <p:nvPr/>
        </p:nvSpPr>
        <p:spPr>
          <a:xfrm>
            <a:off x="3200400" y="5943600"/>
            <a:ext cx="5491388" cy="369332"/>
          </a:xfrm>
          <a:prstGeom prst="rect">
            <a:avLst/>
          </a:prstGeom>
          <a:noFill/>
        </p:spPr>
        <p:txBody>
          <a:bodyPr wrap="square" rtlCol="0">
            <a:spAutoFit/>
          </a:bodyPr>
          <a:lstStyle/>
          <a:p>
            <a:r>
              <a:rPr lang="en-CA" dirty="0"/>
              <a:t>                 MF                                                     Gilles </a:t>
            </a:r>
            <a:r>
              <a:rPr lang="en-CA" dirty="0" err="1"/>
              <a:t>Palsky</a:t>
            </a:r>
            <a:endParaRPr lang="en-CA" dirty="0"/>
          </a:p>
        </p:txBody>
      </p:sp>
      <p:sp>
        <p:nvSpPr>
          <p:cNvPr id="7" name="TextBox 6"/>
          <p:cNvSpPr txBox="1"/>
          <p:nvPr/>
        </p:nvSpPr>
        <p:spPr>
          <a:xfrm>
            <a:off x="3048000" y="1371600"/>
            <a:ext cx="5643788" cy="369332"/>
          </a:xfrm>
          <a:prstGeom prst="rect">
            <a:avLst/>
          </a:prstGeom>
          <a:noFill/>
        </p:spPr>
        <p:txBody>
          <a:bodyPr wrap="square" rtlCol="0">
            <a:spAutoFit/>
          </a:bodyPr>
          <a:lstStyle/>
          <a:p>
            <a:r>
              <a:rPr lang="en-CA" dirty="0"/>
              <a:t>Jean-Pierre Airey-</a:t>
            </a:r>
            <a:r>
              <a:rPr lang="en-CA" dirty="0" err="1"/>
              <a:t>Jouglard</a:t>
            </a:r>
            <a:r>
              <a:rPr lang="en-CA" dirty="0"/>
              <a:t>          Antoine de </a:t>
            </a:r>
            <a:r>
              <a:rPr lang="en-CA" dirty="0" err="1"/>
              <a:t>Falguerroles</a:t>
            </a:r>
            <a:r>
              <a:rPr lang="en-CA" dirty="0"/>
              <a:t>             </a:t>
            </a:r>
          </a:p>
        </p:txBody>
      </p:sp>
    </p:spTree>
    <p:extLst>
      <p:ext uri="{BB962C8B-B14F-4D97-AF65-F5344CB8AC3E}">
        <p14:creationId xmlns:p14="http://schemas.microsoft.com/office/powerpoint/2010/main" val="1737513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0B7604-93B8-4136-B9BD-D1CE89EE20B0}" type="slidenum">
              <a:rPr lang="en-US" smtClean="0"/>
              <a:t>36</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0253"/>
            <a:ext cx="9144000" cy="6237494"/>
          </a:xfrm>
          <a:prstGeom prst="rect">
            <a:avLst/>
          </a:prstGeom>
        </p:spPr>
      </p:pic>
    </p:spTree>
    <p:extLst>
      <p:ext uri="{BB962C8B-B14F-4D97-AF65-F5344CB8AC3E}">
        <p14:creationId xmlns:p14="http://schemas.microsoft.com/office/powerpoint/2010/main" val="1857996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4B45021-9C84-4798-BE5F-8590BEFDA182}" type="slidenum">
              <a:rPr lang="en-US" altLang="en-US"/>
              <a:pPr/>
              <a:t>37</a:t>
            </a:fld>
            <a:endParaRPr lang="en-US" altLang="en-US"/>
          </a:p>
        </p:txBody>
      </p:sp>
      <p:sp>
        <p:nvSpPr>
          <p:cNvPr id="84994" name="Rectangle 2"/>
          <p:cNvSpPr>
            <a:spLocks noGrp="1" noChangeArrowheads="1"/>
          </p:cNvSpPr>
          <p:nvPr>
            <p:ph type="title"/>
          </p:nvPr>
        </p:nvSpPr>
        <p:spPr>
          <a:xfrm>
            <a:off x="304800" y="304800"/>
            <a:ext cx="8458200" cy="1143000"/>
          </a:xfrm>
        </p:spPr>
        <p:txBody>
          <a:bodyPr/>
          <a:lstStyle/>
          <a:p>
            <a:r>
              <a:rPr lang="en-US" altLang="en-US" sz="3200"/>
              <a:t>Galton’s discovery of weather patterns-</a:t>
            </a:r>
            <a:br>
              <a:rPr lang="en-US" altLang="en-US" sz="2800"/>
            </a:br>
            <a:r>
              <a:rPr lang="en-US" altLang="en-US" sz="2400"/>
              <a:t>Perhaps the most notable </a:t>
            </a:r>
            <a:r>
              <a:rPr lang="en-US" altLang="en-US" sz="2400" i="1"/>
              <a:t>purely graphic</a:t>
            </a:r>
            <a:r>
              <a:rPr lang="en-US" altLang="en-US" sz="2400"/>
              <a:t> discovery ever!</a:t>
            </a:r>
            <a:r>
              <a:rPr lang="en-US" altLang="en-US" sz="3200"/>
              <a:t> </a:t>
            </a:r>
          </a:p>
        </p:txBody>
      </p:sp>
      <p:pic>
        <p:nvPicPr>
          <p:cNvPr id="84995" name="Picture 3" descr="galton-meter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400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84996" name="Text Box 4"/>
          <p:cNvSpPr txBox="1">
            <a:spLocks noChangeArrowheads="1"/>
          </p:cNvSpPr>
          <p:nvPr/>
        </p:nvSpPr>
        <p:spPr bwMode="auto">
          <a:xfrm>
            <a:off x="6629400" y="57912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(Galton, 1863)</a:t>
            </a:r>
          </a:p>
        </p:txBody>
      </p:sp>
    </p:spTree>
    <p:extLst>
      <p:ext uri="{BB962C8B-B14F-4D97-AF65-F5344CB8AC3E}">
        <p14:creationId xmlns:p14="http://schemas.microsoft.com/office/powerpoint/2010/main" val="23383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316EB-64E7-451F-AEDD-75EDF1CA78E0}"/>
              </a:ext>
            </a:extLst>
          </p:cNvPr>
          <p:cNvSpPr>
            <a:spLocks noGrp="1"/>
          </p:cNvSpPr>
          <p:nvPr>
            <p:ph type="sldNum" sz="quarter" idx="12"/>
          </p:nvPr>
        </p:nvSpPr>
        <p:spPr/>
        <p:txBody>
          <a:bodyPr/>
          <a:lstStyle/>
          <a:p>
            <a:fld id="{621225AB-15B9-4C79-A121-04D1DC7E2307}" type="slidenum">
              <a:rPr lang="en-US" smtClean="0"/>
              <a:t>38</a:t>
            </a:fld>
            <a:endParaRPr lang="en-US"/>
          </a:p>
        </p:txBody>
      </p:sp>
      <p:pic>
        <p:nvPicPr>
          <p:cNvPr id="4" name="Picture 3" descr="A picture containing text, receipt&#10;&#10;Description automatically generated">
            <a:extLst>
              <a:ext uri="{FF2B5EF4-FFF2-40B4-BE49-F238E27FC236}">
                <a16:creationId xmlns:a16="http://schemas.microsoft.com/office/drawing/2014/main" id="{3CA7D7AA-2935-4DDF-A122-F3BE2349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84" y="1906866"/>
            <a:ext cx="7893101" cy="4632046"/>
          </a:xfrm>
          <a:prstGeom prst="rect">
            <a:avLst/>
          </a:prstGeom>
        </p:spPr>
      </p:pic>
      <p:sp>
        <p:nvSpPr>
          <p:cNvPr id="5" name="TextBox 4">
            <a:extLst>
              <a:ext uri="{FF2B5EF4-FFF2-40B4-BE49-F238E27FC236}">
                <a16:creationId xmlns:a16="http://schemas.microsoft.com/office/drawing/2014/main" id="{6D37D0E3-5A11-4A0E-A1B5-E59043E2EA34}"/>
              </a:ext>
            </a:extLst>
          </p:cNvPr>
          <p:cNvSpPr txBox="1"/>
          <p:nvPr/>
        </p:nvSpPr>
        <p:spPr>
          <a:xfrm>
            <a:off x="486506" y="1336482"/>
            <a:ext cx="8030308" cy="381000"/>
          </a:xfrm>
          <a:prstGeom prst="rect">
            <a:avLst/>
          </a:prstGeom>
          <a:noFill/>
        </p:spPr>
        <p:txBody>
          <a:bodyPr wrap="square" rtlCol="0">
            <a:spAutoFit/>
          </a:bodyPr>
          <a:lstStyle/>
          <a:p>
            <a:r>
              <a:rPr lang="en-US" dirty="0"/>
              <a:t>Galton’s data collection form:</a:t>
            </a:r>
          </a:p>
        </p:txBody>
      </p:sp>
      <p:sp>
        <p:nvSpPr>
          <p:cNvPr id="6" name="Rectangle 5">
            <a:extLst>
              <a:ext uri="{FF2B5EF4-FFF2-40B4-BE49-F238E27FC236}">
                <a16:creationId xmlns:a16="http://schemas.microsoft.com/office/drawing/2014/main" id="{82B9EBE5-1B29-4026-8A6C-0C688A0D46BD}"/>
              </a:ext>
            </a:extLst>
          </p:cNvPr>
          <p:cNvSpPr/>
          <p:nvPr/>
        </p:nvSpPr>
        <p:spPr>
          <a:xfrm>
            <a:off x="427891" y="205120"/>
            <a:ext cx="7863793" cy="830997"/>
          </a:xfrm>
          <a:prstGeom prst="rect">
            <a:avLst/>
          </a:prstGeom>
        </p:spPr>
        <p:txBody>
          <a:bodyPr wrap="square">
            <a:spAutoFit/>
          </a:bodyPr>
          <a:lstStyle/>
          <a:p>
            <a:pPr>
              <a:spcBef>
                <a:spcPct val="50000"/>
              </a:spcBef>
            </a:pPr>
            <a:r>
              <a:rPr lang="en-US" altLang="en-US" sz="2400" b="1" dirty="0"/>
              <a:t>Method</a:t>
            </a:r>
            <a:r>
              <a:rPr lang="en-US" altLang="en-US" sz="2400" dirty="0"/>
              <a:t>: All weather stations across Europe asked to record data 3x/day for all of Dec., 1861</a:t>
            </a:r>
          </a:p>
        </p:txBody>
      </p:sp>
    </p:spTree>
    <p:extLst>
      <p:ext uri="{BB962C8B-B14F-4D97-AF65-F5344CB8AC3E}">
        <p14:creationId xmlns:p14="http://schemas.microsoft.com/office/powerpoint/2010/main" val="203930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651B6A2B-F480-4496-8718-9C1AC7B36368}" type="slidenum">
              <a:rPr lang="en-US" altLang="en-US"/>
              <a:pPr/>
              <a:t>39</a:t>
            </a:fld>
            <a:endParaRPr lang="en-US" altLang="en-US"/>
          </a:p>
        </p:txBody>
      </p:sp>
      <p:pic>
        <p:nvPicPr>
          <p:cNvPr id="55299" name="Picture 3" descr="galton-metero-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00600"/>
            <a:ext cx="5105400" cy="1801813"/>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228600" y="2235200"/>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Data</a:t>
            </a:r>
            <a:r>
              <a:rPr lang="en-US" altLang="en-US"/>
              <a:t>: recordings of barometric pressure, wind dir/speed, rain, temp., cloud: 3x/day, 50 weather stations in Europe.</a:t>
            </a:r>
          </a:p>
        </p:txBody>
      </p:sp>
      <p:sp>
        <p:nvSpPr>
          <p:cNvPr id="55301" name="Text Box 5"/>
          <p:cNvSpPr txBox="1">
            <a:spLocks noChangeArrowheads="1"/>
          </p:cNvSpPr>
          <p:nvPr/>
        </p:nvSpPr>
        <p:spPr bwMode="auto">
          <a:xfrm>
            <a:off x="228600" y="533400"/>
            <a:ext cx="320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bg1">
                    <a:lumMod val="65000"/>
                  </a:schemeClr>
                </a:solidFill>
              </a:rPr>
              <a:t>Method</a:t>
            </a:r>
            <a:r>
              <a:rPr lang="en-US" altLang="en-US" dirty="0">
                <a:solidFill>
                  <a:schemeClr val="bg1">
                    <a:lumMod val="65000"/>
                  </a:schemeClr>
                </a:solidFill>
              </a:rPr>
              <a:t>: All weather stations across Europe asked to record data 3x/day for all of Dec., 1861</a:t>
            </a:r>
          </a:p>
        </p:txBody>
      </p:sp>
      <p:sp>
        <p:nvSpPr>
          <p:cNvPr id="55302" name="Text Box 6"/>
          <p:cNvSpPr txBox="1">
            <a:spLocks noChangeArrowheads="1"/>
          </p:cNvSpPr>
          <p:nvPr/>
        </p:nvSpPr>
        <p:spPr bwMode="auto">
          <a:xfrm>
            <a:off x="228600" y="4211638"/>
            <a:ext cx="3276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Graphic analysis</a:t>
            </a:r>
            <a:r>
              <a:rPr lang="en-US" altLang="en-US" dirty="0"/>
              <a:t>: 3x31=93 maps, each with multivariate glyphs showing all variables</a:t>
            </a:r>
          </a:p>
        </p:txBody>
      </p:sp>
      <p:sp>
        <p:nvSpPr>
          <p:cNvPr id="55303" name="Oval 7"/>
          <p:cNvSpPr>
            <a:spLocks noChangeArrowheads="1"/>
          </p:cNvSpPr>
          <p:nvPr/>
        </p:nvSpPr>
        <p:spPr bwMode="auto">
          <a:xfrm>
            <a:off x="6629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Oval 8"/>
          <p:cNvSpPr>
            <a:spLocks noChangeArrowheads="1"/>
          </p:cNvSpPr>
          <p:nvPr/>
        </p:nvSpPr>
        <p:spPr bwMode="auto">
          <a:xfrm>
            <a:off x="39624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Oval 9"/>
          <p:cNvSpPr>
            <a:spLocks noChangeArrowheads="1"/>
          </p:cNvSpPr>
          <p:nvPr/>
        </p:nvSpPr>
        <p:spPr bwMode="auto">
          <a:xfrm>
            <a:off x="67056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Oval 10"/>
          <p:cNvSpPr>
            <a:spLocks noChangeArrowheads="1"/>
          </p:cNvSpPr>
          <p:nvPr/>
        </p:nvSpPr>
        <p:spPr bwMode="auto">
          <a:xfrm>
            <a:off x="3962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Text Box 11"/>
          <p:cNvSpPr txBox="1">
            <a:spLocks noChangeArrowheads="1"/>
          </p:cNvSpPr>
          <p:nvPr/>
        </p:nvSpPr>
        <p:spPr bwMode="auto">
          <a:xfrm>
            <a:off x="228600" y="5638800"/>
            <a:ext cx="3352800" cy="915988"/>
          </a:xfrm>
          <a:prstGeom prst="rect">
            <a:avLst/>
          </a:prstGeom>
          <a:solidFill>
            <a:schemeClr val="tx2">
              <a:lumMod val="20000"/>
              <a:lumOff val="80000"/>
              <a:alpha val="50000"/>
            </a:schemeClr>
          </a:solidFill>
          <a:ln>
            <a:noFill/>
          </a:ln>
          <a:effectLst/>
        </p:spPr>
        <p:txBody>
          <a:bodyPr>
            <a:spAutoFit/>
          </a:bodyPr>
          <a:lstStyle/>
          <a:p>
            <a:r>
              <a:rPr lang="en-US" altLang="en-US" b="1" dirty="0"/>
              <a:t>Visual ideas</a:t>
            </a:r>
            <a:r>
              <a:rPr lang="en-US" altLang="en-US" dirty="0"/>
              <a:t>:</a:t>
            </a:r>
          </a:p>
          <a:p>
            <a:pPr>
              <a:buFontTx/>
              <a:buChar char="•"/>
            </a:pPr>
            <a:r>
              <a:rPr lang="en-US" altLang="en-US" dirty="0"/>
              <a:t> Iconic symbols</a:t>
            </a:r>
          </a:p>
          <a:p>
            <a:pPr>
              <a:buFontTx/>
              <a:buChar char="•"/>
            </a:pPr>
            <a:r>
              <a:rPr lang="en-US" altLang="en-US" dirty="0"/>
              <a:t> Multivariate glyphs (stamps!)</a:t>
            </a:r>
          </a:p>
        </p:txBody>
      </p:sp>
      <p:pic>
        <p:nvPicPr>
          <p:cNvPr id="55308" name="Picture 12" descr="galton1861-dec8-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
            <a:ext cx="539273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7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E7AB9B9-D806-4B57-8C86-971E60C50BD9}" type="slidenum">
              <a:rPr lang="en-US"/>
              <a:pPr/>
              <a:t>4</a:t>
            </a:fld>
            <a:endParaRPr lang="en-US"/>
          </a:p>
        </p:txBody>
      </p:sp>
      <p:sp>
        <p:nvSpPr>
          <p:cNvPr id="43010" name="Rectangle 2"/>
          <p:cNvSpPr>
            <a:spLocks noGrp="1" noChangeArrowheads="1"/>
          </p:cNvSpPr>
          <p:nvPr>
            <p:ph type="title"/>
          </p:nvPr>
        </p:nvSpPr>
        <p:spPr/>
        <p:txBody>
          <a:bodyPr>
            <a:normAutofit fontScale="90000"/>
          </a:bodyPr>
          <a:lstStyle/>
          <a:p>
            <a:r>
              <a:rPr lang="en-US"/>
              <a:t>Some Golden Ages</a:t>
            </a:r>
          </a:p>
        </p:txBody>
      </p:sp>
      <p:sp>
        <p:nvSpPr>
          <p:cNvPr id="43011" name="Rectangle 3"/>
          <p:cNvSpPr>
            <a:spLocks noGrp="1" noChangeArrowheads="1"/>
          </p:cNvSpPr>
          <p:nvPr>
            <p:ph type="body" idx="1"/>
          </p:nvPr>
        </p:nvSpPr>
        <p:spPr>
          <a:xfrm>
            <a:off x="457200" y="1600200"/>
            <a:ext cx="4114800" cy="4525963"/>
          </a:xfrm>
        </p:spPr>
        <p:txBody>
          <a:bodyPr>
            <a:normAutofit lnSpcReduction="10000"/>
          </a:bodyPr>
          <a:lstStyle/>
          <a:p>
            <a:r>
              <a:rPr lang="en-US" sz="2400" dirty="0"/>
              <a:t>Athens (Pericles): 448 BC—404 BC: growth &amp; culture</a:t>
            </a:r>
          </a:p>
          <a:p>
            <a:r>
              <a:rPr lang="en-US" sz="2400" dirty="0"/>
              <a:t>Islam: 750—1258 (sack of Baghdad): science, math …</a:t>
            </a:r>
          </a:p>
          <a:p>
            <a:r>
              <a:rPr lang="en-US" sz="2400" dirty="0"/>
              <a:t>England: Elizabeth I (1558-1603): literature, poetry, …</a:t>
            </a:r>
          </a:p>
          <a:p>
            <a:r>
              <a:rPr lang="en-US" sz="2400" dirty="0">
                <a:solidFill>
                  <a:schemeClr val="bg1">
                    <a:lumMod val="50000"/>
                  </a:schemeClr>
                </a:solidFill>
              </a:rPr>
              <a:t>Piracy: 1690--1730</a:t>
            </a:r>
          </a:p>
          <a:p>
            <a:r>
              <a:rPr lang="en-US" sz="2400" dirty="0">
                <a:solidFill>
                  <a:schemeClr val="bg1">
                    <a:lumMod val="50000"/>
                  </a:schemeClr>
                </a:solidFill>
              </a:rPr>
              <a:t>Radio: 1920—1940</a:t>
            </a:r>
          </a:p>
          <a:p>
            <a:r>
              <a:rPr lang="en-US" sz="2400" dirty="0">
                <a:solidFill>
                  <a:schemeClr val="bg1">
                    <a:lumMod val="50000"/>
                  </a:schemeClr>
                </a:solidFill>
              </a:rPr>
              <a:t>Animation: 1928 (sound) – 1960s (TV)</a:t>
            </a:r>
          </a:p>
          <a:p>
            <a:r>
              <a:rPr lang="en-US" sz="2400" dirty="0">
                <a:solidFill>
                  <a:schemeClr val="bg1">
                    <a:lumMod val="50000"/>
                  </a:schemeClr>
                </a:solidFill>
              </a:rPr>
              <a:t>Senior citizens: 60+</a:t>
            </a:r>
          </a:p>
        </p:txBody>
      </p:sp>
      <p:pic>
        <p:nvPicPr>
          <p:cNvPr id="43013" name="Picture 5" descr="Golden_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660775" cy="4495800"/>
          </a:xfrm>
          <a:prstGeom prst="rect">
            <a:avLst/>
          </a:prstGeom>
          <a:noFill/>
          <a:extLst>
            <a:ext uri="{909E8E84-426E-40DD-AFC4-6F175D3DCCD1}">
              <a14:hiddenFill xmlns:a14="http://schemas.microsoft.com/office/drawing/2010/main">
                <a:solidFill>
                  <a:srgbClr val="FFFFFF"/>
                </a:solidFill>
              </a14:hiddenFill>
            </a:ext>
          </a:extLst>
        </p:spPr>
      </p:pic>
      <p:sp>
        <p:nvSpPr>
          <p:cNvPr id="43014" name="Text Box 6"/>
          <p:cNvSpPr txBox="1">
            <a:spLocks noChangeArrowheads="1"/>
          </p:cNvSpPr>
          <p:nvPr/>
        </p:nvSpPr>
        <p:spPr bwMode="auto">
          <a:xfrm>
            <a:off x="4876800" y="6324600"/>
            <a:ext cx="3886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sz="1400"/>
              <a:t>Pietro Da Cortona, </a:t>
            </a:r>
            <a:r>
              <a:rPr lang="it-IT" sz="1400" i="1"/>
              <a:t>The Golden Age</a:t>
            </a:r>
            <a:r>
              <a:rPr lang="it-IT" sz="1400"/>
              <a:t> (Fresco, Sala della Stufa, Palazzo Pitti, Florence)</a:t>
            </a:r>
            <a:endParaRPr lang="en-US" sz="1400"/>
          </a:p>
        </p:txBody>
      </p:sp>
    </p:spTree>
    <p:extLst>
      <p:ext uri="{BB962C8B-B14F-4D97-AF65-F5344CB8AC3E}">
        <p14:creationId xmlns:p14="http://schemas.microsoft.com/office/powerpoint/2010/main" val="413473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8438543-D213-4A64-A772-4CCE2421360F}" type="slidenum">
              <a:rPr lang="en-US" altLang="en-US"/>
              <a:pPr/>
              <a:t>40</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pic>
        <p:nvPicPr>
          <p:cNvPr id="57348" name="Picture 4" descr="galton-metero-symbols-ba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791200"/>
            <a:ext cx="5562600" cy="857250"/>
          </a:xfrm>
          <a:prstGeom prst="rect">
            <a:avLst/>
          </a:prstGeom>
          <a:noFill/>
          <a:extLst>
            <a:ext uri="{909E8E84-426E-40DD-AFC4-6F175D3DCCD1}">
              <a14:hiddenFill xmlns:a14="http://schemas.microsoft.com/office/drawing/2010/main">
                <a:solidFill>
                  <a:srgbClr val="FFFFFF"/>
                </a:solidFill>
              </a14:hiddenFill>
            </a:ext>
          </a:extLst>
        </p:spPr>
      </p:pic>
      <p:sp>
        <p:nvSpPr>
          <p:cNvPr id="57349" name="Text Box 5"/>
          <p:cNvSpPr txBox="1">
            <a:spLocks noChangeArrowheads="1"/>
          </p:cNvSpPr>
          <p:nvPr/>
        </p:nvSpPr>
        <p:spPr bwMode="auto">
          <a:xfrm>
            <a:off x="571500" y="1295400"/>
            <a:ext cx="8001000" cy="107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2400" dirty="0"/>
              <a:t>How to see patterns of geographical variation over time?</a:t>
            </a:r>
          </a:p>
          <a:p>
            <a:pPr>
              <a:spcBef>
                <a:spcPct val="10000"/>
              </a:spcBef>
              <a:buFontTx/>
              <a:buChar char="•"/>
            </a:pPr>
            <a:r>
              <a:rPr lang="en-US" altLang="en-US" dirty="0"/>
              <a:t> Iconic symbols on a geographical grid </a:t>
            </a:r>
          </a:p>
          <a:p>
            <a:pPr>
              <a:spcBef>
                <a:spcPct val="10000"/>
              </a:spcBef>
              <a:buFontTx/>
              <a:buChar char="•"/>
            </a:pPr>
            <a:r>
              <a:rPr lang="en-US" altLang="en-US" dirty="0"/>
              <a:t> “Small multiples:” separate graphs laid out for direct comparison</a:t>
            </a:r>
          </a:p>
        </p:txBody>
      </p:sp>
      <p:pic>
        <p:nvPicPr>
          <p:cNvPr id="57350" name="Picture 6" descr="galton1861-dec8-summ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895600"/>
            <a:ext cx="838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90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FA3ECD-FFE8-4E14-B480-0BB3B78015B3}" type="slidenum">
              <a:rPr lang="en-US" altLang="en-US"/>
              <a:pPr/>
              <a:t>41</a:t>
            </a:fld>
            <a:endParaRPr lang="en-US" altLang="en-US"/>
          </a:p>
        </p:txBody>
      </p:sp>
      <p:pic>
        <p:nvPicPr>
          <p:cNvPr id="91138" name="Picture 2" descr="galton_pressure-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3667125" cy="3305175"/>
          </a:xfrm>
          <a:prstGeom prst="rect">
            <a:avLst/>
          </a:prstGeom>
          <a:noFill/>
          <a:extLst>
            <a:ext uri="{909E8E84-426E-40DD-AFC4-6F175D3DCCD1}">
              <a14:hiddenFill xmlns:a14="http://schemas.microsoft.com/office/drawing/2010/main">
                <a:solidFill>
                  <a:srgbClr val="FFFFFF"/>
                </a:solidFill>
              </a14:hiddenFill>
            </a:ext>
          </a:extLst>
        </p:spPr>
      </p:pic>
      <p:sp>
        <p:nvSpPr>
          <p:cNvPr id="91139" name="Rectangle 3"/>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sp>
        <p:nvSpPr>
          <p:cNvPr id="91140" name="Text Box 4"/>
          <p:cNvSpPr txBox="1">
            <a:spLocks noChangeArrowheads="1"/>
          </p:cNvSpPr>
          <p:nvPr/>
        </p:nvSpPr>
        <p:spPr bwMode="auto">
          <a:xfrm>
            <a:off x="7696200" y="220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pressure</a:t>
            </a:r>
          </a:p>
        </p:txBody>
      </p:sp>
      <p:sp>
        <p:nvSpPr>
          <p:cNvPr id="91141" name="Text Box 5"/>
          <p:cNvSpPr txBox="1">
            <a:spLocks noChangeArrowheads="1"/>
          </p:cNvSpPr>
          <p:nvPr/>
        </p:nvSpPr>
        <p:spPr bwMode="auto">
          <a:xfrm>
            <a:off x="7696200" y="3124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wind, rain</a:t>
            </a:r>
          </a:p>
        </p:txBody>
      </p:sp>
      <p:sp>
        <p:nvSpPr>
          <p:cNvPr id="91142" name="Text Box 6"/>
          <p:cNvSpPr txBox="1">
            <a:spLocks noChangeArrowheads="1"/>
          </p:cNvSpPr>
          <p:nvPr/>
        </p:nvSpPr>
        <p:spPr bwMode="auto">
          <a:xfrm>
            <a:off x="7620000" y="4038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temperature</a:t>
            </a:r>
          </a:p>
        </p:txBody>
      </p:sp>
      <p:sp>
        <p:nvSpPr>
          <p:cNvPr id="91143" name="Text Box 7"/>
          <p:cNvSpPr txBox="1">
            <a:spLocks noChangeArrowheads="1"/>
          </p:cNvSpPr>
          <p:nvPr/>
        </p:nvSpPr>
        <p:spPr bwMode="auto">
          <a:xfrm>
            <a:off x="457200" y="1752600"/>
            <a:ext cx="3810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a:t>What  varies with what, over time and space?</a:t>
            </a:r>
          </a:p>
          <a:p>
            <a:pPr algn="l">
              <a:spcBef>
                <a:spcPct val="50000"/>
              </a:spcBef>
              <a:buFontTx/>
              <a:buChar char="•"/>
            </a:pPr>
            <a:r>
              <a:rPr lang="en-US" altLang="en-US"/>
              <a:t> mini, abstract maps: vars x TOD</a:t>
            </a:r>
          </a:p>
          <a:p>
            <a:pPr algn="l">
              <a:spcBef>
                <a:spcPct val="50000"/>
              </a:spcBef>
              <a:buFontTx/>
              <a:buChar char="•"/>
            </a:pPr>
            <a:r>
              <a:rPr lang="en-US" altLang="en-US"/>
              <a:t> iso-contours, shading to show equivalence</a:t>
            </a:r>
          </a:p>
          <a:p>
            <a:pPr algn="l">
              <a:spcBef>
                <a:spcPct val="50000"/>
              </a:spcBef>
              <a:buFontTx/>
              <a:buChar char="•"/>
            </a:pPr>
            <a:r>
              <a:rPr lang="en-US" altLang="en-US"/>
              <a:t> arrows to show wind direction</a:t>
            </a:r>
          </a:p>
        </p:txBody>
      </p:sp>
      <p:sp>
        <p:nvSpPr>
          <p:cNvPr id="91144" name="Text Box 8"/>
          <p:cNvSpPr txBox="1">
            <a:spLocks noChangeArrowheads="1"/>
          </p:cNvSpPr>
          <p:nvPr/>
        </p:nvSpPr>
        <p:spPr bwMode="auto">
          <a:xfrm>
            <a:off x="4343400" y="4876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AM</a:t>
            </a:r>
          </a:p>
        </p:txBody>
      </p:sp>
      <p:sp>
        <p:nvSpPr>
          <p:cNvPr id="91145" name="Rectangle 9"/>
          <p:cNvSpPr>
            <a:spLocks noChangeArrowheads="1"/>
          </p:cNvSpPr>
          <p:nvPr/>
        </p:nvSpPr>
        <p:spPr bwMode="auto">
          <a:xfrm>
            <a:off x="5632450" y="48768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noon</a:t>
            </a:r>
          </a:p>
        </p:txBody>
      </p:sp>
      <p:sp>
        <p:nvSpPr>
          <p:cNvPr id="91146" name="Rectangle 10"/>
          <p:cNvSpPr>
            <a:spLocks noChangeArrowheads="1"/>
          </p:cNvSpPr>
          <p:nvPr/>
        </p:nvSpPr>
        <p:spPr bwMode="auto">
          <a:xfrm>
            <a:off x="6858000" y="48768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PM</a:t>
            </a:r>
          </a:p>
        </p:txBody>
      </p:sp>
      <p:pic>
        <p:nvPicPr>
          <p:cNvPr id="91147" name="Picture 11" descr="galton-summary-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49977"/>
            <a:ext cx="24003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1148" name="Text Box 12"/>
          <p:cNvSpPr txBox="1">
            <a:spLocks noChangeArrowheads="1"/>
          </p:cNvSpPr>
          <p:nvPr/>
        </p:nvSpPr>
        <p:spPr bwMode="auto">
          <a:xfrm>
            <a:off x="4794250" y="5313929"/>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Data for Dec 5, 1861</a:t>
            </a:r>
          </a:p>
        </p:txBody>
      </p:sp>
    </p:spTree>
    <p:extLst>
      <p:ext uri="{BB962C8B-B14F-4D97-AF65-F5344CB8AC3E}">
        <p14:creationId xmlns:p14="http://schemas.microsoft.com/office/powerpoint/2010/main" val="3824499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60FCB2E-4741-4350-99C0-2306CB54F51D}" type="slidenum">
              <a:rPr lang="en-US" altLang="en-US"/>
              <a:pPr/>
              <a:t>42</a:t>
            </a:fld>
            <a:endParaRPr lang="en-US" altLang="en-US"/>
          </a:p>
        </p:txBody>
      </p:sp>
      <p:pic>
        <p:nvPicPr>
          <p:cNvPr id="93186" name="Picture 2" descr="galton_pressure_1861"/>
          <p:cNvPicPr>
            <a:picLocks noChangeAspect="1" noChangeArrowheads="1"/>
          </p:cNvPicPr>
          <p:nvPr/>
        </p:nvPicPr>
        <p:blipFill>
          <a:blip r:embed="rId3" cstate="print">
            <a:extLst>
              <a:ext uri="{28A0092B-C50C-407E-A947-70E740481C1C}">
                <a14:useLocalDpi xmlns:a14="http://schemas.microsoft.com/office/drawing/2010/main" val="0"/>
              </a:ext>
            </a:extLst>
          </a:blip>
          <a:srcRect r="5121" b="2667"/>
          <a:stretch>
            <a:fillRect/>
          </a:stretch>
        </p:blipFill>
        <p:spPr bwMode="auto">
          <a:xfrm>
            <a:off x="2728913" y="1585913"/>
            <a:ext cx="5791200" cy="4803775"/>
          </a:xfrm>
          <a:prstGeom prst="rect">
            <a:avLst/>
          </a:prstGeom>
          <a:noFill/>
          <a:extLst>
            <a:ext uri="{909E8E84-426E-40DD-AFC4-6F175D3DCCD1}">
              <a14:hiddenFill xmlns:a14="http://schemas.microsoft.com/office/drawing/2010/main">
                <a:solidFill>
                  <a:srgbClr val="FFFFFF"/>
                </a:solidFill>
              </a14:hiddenFill>
            </a:ext>
          </a:extLst>
        </p:spPr>
      </p:pic>
      <p:sp>
        <p:nvSpPr>
          <p:cNvPr id="93187" name="Rectangle 3"/>
          <p:cNvSpPr>
            <a:spLocks noGrp="1" noChangeArrowheads="1"/>
          </p:cNvSpPr>
          <p:nvPr>
            <p:ph type="title"/>
          </p:nvPr>
        </p:nvSpPr>
        <p:spPr/>
        <p:txBody>
          <a:bodyPr/>
          <a:lstStyle/>
          <a:p>
            <a:pPr>
              <a:lnSpc>
                <a:spcPct val="75000"/>
              </a:lnSpc>
            </a:pPr>
            <a:r>
              <a:rPr lang="en-US" altLang="en-US" dirty="0"/>
              <a:t>The large picture </a:t>
            </a:r>
            <a:r>
              <a:rPr lang="en-US" altLang="en-US" dirty="0">
                <a:sym typeface="Symbol"/>
              </a:rPr>
              <a:t></a:t>
            </a:r>
            <a:r>
              <a:rPr lang="en-US" altLang="en-US" dirty="0"/>
              <a:t> Insight</a:t>
            </a:r>
          </a:p>
        </p:txBody>
      </p:sp>
      <p:sp>
        <p:nvSpPr>
          <p:cNvPr id="93188" name="Text Box 4"/>
          <p:cNvSpPr txBox="1">
            <a:spLocks noChangeArrowheads="1"/>
          </p:cNvSpPr>
          <p:nvPr/>
        </p:nvSpPr>
        <p:spPr bwMode="auto">
          <a:xfrm>
            <a:off x="193675" y="1585913"/>
            <a:ext cx="2473325" cy="13446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Pattern</a:t>
            </a:r>
            <a:r>
              <a:rPr lang="en-US" altLang="en-US" sz="1600">
                <a:solidFill>
                  <a:schemeClr val="tx2"/>
                </a:solidFill>
                <a:cs typeface="Arial" charset="0"/>
              </a:rPr>
              <a:t>: </a:t>
            </a:r>
          </a:p>
          <a:p>
            <a:pPr algn="l"/>
            <a:r>
              <a:rPr lang="en-US" altLang="en-US" sz="1600">
                <a:solidFill>
                  <a:schemeClr val="tx2"/>
                </a:solidFill>
                <a:cs typeface="Arial" charset="0"/>
              </a:rPr>
              <a:t>Low pressure (black) in early Dec. </a:t>
            </a:r>
            <a:r>
              <a:rPr lang="en-US" altLang="en-US" sz="1600">
                <a:solidFill>
                  <a:schemeClr val="tx2"/>
                </a:solidFill>
                <a:sym typeface="Wingdings" pitchFamily="2" charset="2"/>
              </a:rPr>
              <a:t> CCW wind</a:t>
            </a:r>
          </a:p>
          <a:p>
            <a:pPr algn="l"/>
            <a:r>
              <a:rPr lang="en-US" altLang="en-US" sz="1600">
                <a:solidFill>
                  <a:schemeClr val="tx2"/>
                </a:solidFill>
                <a:sym typeface="Wingdings" pitchFamily="2" charset="2"/>
              </a:rPr>
              <a:t>High pressure (red) in late Dec. </a:t>
            </a:r>
            <a:r>
              <a:rPr lang="en-US" altLang="en-US">
                <a:solidFill>
                  <a:schemeClr val="tx2"/>
                </a:solidFill>
                <a:sym typeface="Wingdings" pitchFamily="2" charset="2"/>
              </a:rPr>
              <a:t> CW wind</a:t>
            </a:r>
          </a:p>
        </p:txBody>
      </p:sp>
      <p:sp>
        <p:nvSpPr>
          <p:cNvPr id="93189" name="Text Box 5"/>
          <p:cNvSpPr txBox="1">
            <a:spLocks noChangeArrowheads="1"/>
          </p:cNvSpPr>
          <p:nvPr/>
        </p:nvSpPr>
        <p:spPr bwMode="auto">
          <a:xfrm>
            <a:off x="152400" y="4343400"/>
            <a:ext cx="2511425" cy="1069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Graphic</a:t>
            </a:r>
            <a:r>
              <a:rPr lang="en-US" altLang="en-US" sz="1600">
                <a:solidFill>
                  <a:schemeClr val="tx2"/>
                </a:solidFill>
                <a:cs typeface="Arial" charset="0"/>
              </a:rPr>
              <a:t>: 3x3x31 grid, mapping {pressure, wind/ rain, temperature} x {AM, 12, PM} x day {1:31}</a:t>
            </a:r>
          </a:p>
        </p:txBody>
      </p:sp>
      <p:sp>
        <p:nvSpPr>
          <p:cNvPr id="93190" name="Text Box 6"/>
          <p:cNvSpPr txBox="1">
            <a:spLocks noChangeArrowheads="1"/>
          </p:cNvSpPr>
          <p:nvPr/>
        </p:nvSpPr>
        <p:spPr bwMode="auto">
          <a:xfrm>
            <a:off x="8369300" y="1816100"/>
            <a:ext cx="77470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200">
                <a:solidFill>
                  <a:schemeClr val="tx2"/>
                </a:solidFill>
                <a:cs typeface="Arial" charset="0"/>
              </a:rPr>
              <a:t>pressure</a:t>
            </a:r>
          </a:p>
        </p:txBody>
      </p:sp>
      <p:sp>
        <p:nvSpPr>
          <p:cNvPr id="93191" name="Rectangle 7"/>
          <p:cNvSpPr>
            <a:spLocks noChangeArrowheads="1"/>
          </p:cNvSpPr>
          <p:nvPr/>
        </p:nvSpPr>
        <p:spPr bwMode="auto">
          <a:xfrm>
            <a:off x="8367713" y="2219325"/>
            <a:ext cx="833437"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wind, rain</a:t>
            </a:r>
          </a:p>
        </p:txBody>
      </p:sp>
      <p:sp>
        <p:nvSpPr>
          <p:cNvPr id="93192" name="Text Box 8"/>
          <p:cNvSpPr txBox="1">
            <a:spLocks noChangeArrowheads="1"/>
          </p:cNvSpPr>
          <p:nvPr/>
        </p:nvSpPr>
        <p:spPr bwMode="auto">
          <a:xfrm>
            <a:off x="8431213" y="2622550"/>
            <a:ext cx="5651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temp.</a:t>
            </a:r>
          </a:p>
        </p:txBody>
      </p:sp>
      <p:sp>
        <p:nvSpPr>
          <p:cNvPr id="93193" name="Text Box 9"/>
          <p:cNvSpPr txBox="1">
            <a:spLocks noChangeArrowheads="1"/>
          </p:cNvSpPr>
          <p:nvPr/>
        </p:nvSpPr>
        <p:spPr bwMode="auto">
          <a:xfrm>
            <a:off x="6991350"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AM</a:t>
            </a:r>
          </a:p>
        </p:txBody>
      </p:sp>
      <p:sp>
        <p:nvSpPr>
          <p:cNvPr id="93194" name="Rectangle 10"/>
          <p:cNvSpPr>
            <a:spLocks noChangeArrowheads="1"/>
          </p:cNvSpPr>
          <p:nvPr/>
        </p:nvSpPr>
        <p:spPr bwMode="auto">
          <a:xfrm>
            <a:off x="7913688"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PM</a:t>
            </a:r>
          </a:p>
        </p:txBody>
      </p:sp>
      <p:sp>
        <p:nvSpPr>
          <p:cNvPr id="93195" name="Rectangle 11"/>
          <p:cNvSpPr>
            <a:spLocks noChangeArrowheads="1"/>
          </p:cNvSpPr>
          <p:nvPr/>
        </p:nvSpPr>
        <p:spPr bwMode="auto">
          <a:xfrm>
            <a:off x="7451725" y="1355725"/>
            <a:ext cx="352425"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12</a:t>
            </a:r>
          </a:p>
        </p:txBody>
      </p:sp>
      <p:sp>
        <p:nvSpPr>
          <p:cNvPr id="93196" name="Rectangle 12"/>
          <p:cNvSpPr>
            <a:spLocks noChangeArrowheads="1"/>
          </p:cNvSpPr>
          <p:nvPr/>
        </p:nvSpPr>
        <p:spPr bwMode="auto">
          <a:xfrm>
            <a:off x="6934200" y="1296988"/>
            <a:ext cx="2209800" cy="1612900"/>
          </a:xfrm>
          <a:prstGeom prst="rect">
            <a:avLst/>
          </a:prstGeom>
          <a:noFill/>
          <a:ln w="25400" algn="ctr">
            <a:solidFill>
              <a:srgbClr val="FF0066"/>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7" name="Rectangle 13"/>
          <p:cNvSpPr>
            <a:spLocks noChangeArrowheads="1"/>
          </p:cNvSpPr>
          <p:nvPr/>
        </p:nvSpPr>
        <p:spPr bwMode="auto">
          <a:xfrm>
            <a:off x="827088" y="6654800"/>
            <a:ext cx="914400"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8" name="Text Box 14"/>
          <p:cNvSpPr txBox="1">
            <a:spLocks noChangeArrowheads="1"/>
          </p:cNvSpPr>
          <p:nvPr/>
        </p:nvSpPr>
        <p:spPr bwMode="auto">
          <a:xfrm>
            <a:off x="185738" y="5508625"/>
            <a:ext cx="2305050" cy="2905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00">
                <a:solidFill>
                  <a:schemeClr val="tx2"/>
                </a:solidFill>
                <a:cs typeface="Arial" charset="0"/>
              </a:rPr>
              <a:t>(try this with your software!)</a:t>
            </a:r>
          </a:p>
        </p:txBody>
      </p:sp>
      <p:sp>
        <p:nvSpPr>
          <p:cNvPr id="93199" name="AutoShape 15"/>
          <p:cNvSpPr>
            <a:spLocks/>
          </p:cNvSpPr>
          <p:nvPr/>
        </p:nvSpPr>
        <p:spPr bwMode="auto">
          <a:xfrm>
            <a:off x="2743200" y="18288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0" name="AutoShape 16"/>
          <p:cNvSpPr>
            <a:spLocks/>
          </p:cNvSpPr>
          <p:nvPr/>
        </p:nvSpPr>
        <p:spPr bwMode="auto">
          <a:xfrm>
            <a:off x="2743200" y="40386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1" name="Line 17"/>
          <p:cNvSpPr>
            <a:spLocks noChangeShapeType="1"/>
          </p:cNvSpPr>
          <p:nvPr/>
        </p:nvSpPr>
        <p:spPr bwMode="auto">
          <a:xfrm>
            <a:off x="2514600" y="2362200"/>
            <a:ext cx="228600" cy="457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2" name="Line 18"/>
          <p:cNvSpPr>
            <a:spLocks noChangeShapeType="1"/>
          </p:cNvSpPr>
          <p:nvPr/>
        </p:nvSpPr>
        <p:spPr bwMode="auto">
          <a:xfrm>
            <a:off x="2438400" y="2819400"/>
            <a:ext cx="304800" cy="22860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77778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B095CA-CB85-4B72-8547-6E65707DB148}" type="slidenum">
              <a:rPr lang="en-US" altLang="en-US"/>
              <a:pPr/>
              <a:t>43</a:t>
            </a:fld>
            <a:endParaRPr lang="en-US" altLang="en-US"/>
          </a:p>
        </p:txBody>
      </p:sp>
      <p:sp>
        <p:nvSpPr>
          <p:cNvPr id="95234" name="Rectangle 2"/>
          <p:cNvSpPr>
            <a:spLocks noGrp="1" noChangeArrowheads="1"/>
          </p:cNvSpPr>
          <p:nvPr>
            <p:ph type="title"/>
          </p:nvPr>
        </p:nvSpPr>
        <p:spPr/>
        <p:txBody>
          <a:bodyPr>
            <a:normAutofit fontScale="90000"/>
          </a:bodyPr>
          <a:lstStyle/>
          <a:p>
            <a:r>
              <a:rPr lang="en-US" altLang="en-US" dirty="0"/>
              <a:t>Visual insight </a:t>
            </a:r>
            <a:r>
              <a:rPr lang="en-US" altLang="en-US" dirty="0">
                <a:sym typeface="Symbol"/>
              </a:rPr>
              <a:t></a:t>
            </a:r>
            <a:r>
              <a:rPr lang="en-US" altLang="en-US" dirty="0"/>
              <a:t> Theory</a:t>
            </a:r>
          </a:p>
        </p:txBody>
      </p:sp>
      <p:pic>
        <p:nvPicPr>
          <p:cNvPr id="95235" name="Picture 3" descr="galton_anticyclone_186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1625" y="1585913"/>
            <a:ext cx="48863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6" name="Text Box 4"/>
          <p:cNvSpPr txBox="1">
            <a:spLocks noChangeArrowheads="1"/>
          </p:cNvSpPr>
          <p:nvPr/>
        </p:nvSpPr>
        <p:spPr bwMode="auto">
          <a:xfrm>
            <a:off x="482600" y="1470025"/>
            <a:ext cx="30527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dirty="0">
                <a:solidFill>
                  <a:schemeClr val="tx2"/>
                </a:solidFill>
                <a:cs typeface="Arial" charset="0"/>
              </a:rPr>
              <a:t>Visual insight</a:t>
            </a:r>
            <a:r>
              <a:rPr lang="en-US" altLang="en-US" sz="1600" dirty="0">
                <a:solidFill>
                  <a:schemeClr val="tx2"/>
                </a:solidFill>
                <a:cs typeface="Arial" charset="0"/>
              </a:rPr>
              <a:t> from 93 (3x31) high-D graphs:</a:t>
            </a:r>
          </a:p>
          <a:p>
            <a:pPr algn="l">
              <a:buFontTx/>
              <a:buChar char="•"/>
            </a:pPr>
            <a:r>
              <a:rPr lang="en-US" altLang="en-US" sz="1600" dirty="0">
                <a:solidFill>
                  <a:schemeClr val="tx2"/>
                </a:solidFill>
                <a:cs typeface="Arial" charset="0"/>
              </a:rPr>
              <a:t> Changes in wind </a:t>
            </a:r>
            <a:r>
              <a:rPr lang="en-US" altLang="en-US" sz="1600" dirty="0" err="1">
                <a:solidFill>
                  <a:schemeClr val="tx2"/>
                </a:solidFill>
                <a:cs typeface="Arial" charset="0"/>
              </a:rPr>
              <a:t>dir</a:t>
            </a:r>
            <a:r>
              <a:rPr lang="en-US" altLang="en-US" sz="1600" dirty="0">
                <a:solidFill>
                  <a:schemeClr val="tx2"/>
                </a:solidFill>
                <a:cs typeface="Arial" charset="0"/>
              </a:rPr>
              <a:t> w/ pressure over time</a:t>
            </a:r>
          </a:p>
          <a:p>
            <a:pPr algn="l">
              <a:buFontTx/>
              <a:buChar char="•"/>
            </a:pPr>
            <a:r>
              <a:rPr lang="en-US" altLang="en-US" sz="1600" dirty="0">
                <a:solidFill>
                  <a:schemeClr val="tx2"/>
                </a:solidFill>
                <a:cs typeface="Arial" charset="0"/>
              </a:rPr>
              <a:t> </a:t>
            </a:r>
            <a:r>
              <a:rPr lang="en-US" altLang="en-US" sz="1600" dirty="0">
                <a:solidFill>
                  <a:schemeClr val="tx2"/>
                </a:solidFill>
                <a:cs typeface="Arial" charset="0"/>
                <a:sym typeface="Symbol"/>
              </a:rPr>
              <a:t></a:t>
            </a:r>
            <a:r>
              <a:rPr lang="en-US" altLang="en-US" sz="1600" dirty="0">
                <a:solidFill>
                  <a:schemeClr val="tx2"/>
                </a:solidFill>
                <a:cs typeface="Arial" charset="0"/>
                <a:sym typeface="Wingdings" pitchFamily="2" charset="2"/>
              </a:rPr>
              <a:t> </a:t>
            </a:r>
            <a:r>
              <a:rPr lang="en-US" altLang="en-US" sz="1600" dirty="0">
                <a:solidFill>
                  <a:schemeClr val="tx2"/>
                </a:solidFill>
                <a:cs typeface="Arial" charset="0"/>
              </a:rPr>
              <a:t>Winds revolve inwardly (CCW) in low pressure areas– as in a cyclone;</a:t>
            </a:r>
          </a:p>
          <a:p>
            <a:pPr algn="l">
              <a:buFontTx/>
              <a:buChar char="•"/>
            </a:pPr>
            <a:r>
              <a:rPr lang="en-US" altLang="en-US" sz="1600" dirty="0">
                <a:solidFill>
                  <a:schemeClr val="tx2"/>
                </a:solidFill>
                <a:cs typeface="Arial" charset="0"/>
              </a:rPr>
              <a:t> </a:t>
            </a:r>
            <a:r>
              <a:rPr lang="en-US" altLang="en-US" sz="1600" dirty="0">
                <a:solidFill>
                  <a:schemeClr val="tx2"/>
                </a:solidFill>
                <a:sym typeface="Symbol"/>
              </a:rPr>
              <a:t></a:t>
            </a:r>
            <a:r>
              <a:rPr lang="en-US" altLang="en-US" sz="1600" dirty="0"/>
              <a:t>  revolve outwardly (</a:t>
            </a:r>
            <a:r>
              <a:rPr lang="en-US" altLang="en-US" sz="1600" dirty="0">
                <a:solidFill>
                  <a:schemeClr val="tx2"/>
                </a:solidFill>
                <a:cs typeface="Arial" charset="0"/>
              </a:rPr>
              <a:t>CW) in high pressure areas– “anti-cyclone”</a:t>
            </a:r>
          </a:p>
        </p:txBody>
      </p:sp>
      <p:sp>
        <p:nvSpPr>
          <p:cNvPr id="95237" name="Text Box 5"/>
          <p:cNvSpPr txBox="1">
            <a:spLocks noChangeArrowheads="1"/>
          </p:cNvSpPr>
          <p:nvPr/>
        </p:nvSpPr>
        <p:spPr bwMode="auto">
          <a:xfrm>
            <a:off x="533400" y="4343400"/>
            <a:ext cx="3124200" cy="1803400"/>
          </a:xfrm>
          <a:prstGeom prst="rect">
            <a:avLst/>
          </a:prstGeom>
          <a:solidFill>
            <a:schemeClr val="tx2">
              <a:lumMod val="20000"/>
              <a:lumOff val="80000"/>
              <a:alpha val="50000"/>
            </a:schemeClr>
          </a:solidFill>
          <a:ln>
            <a:noFill/>
          </a:ln>
          <a:effectLst/>
        </p:spPr>
        <p:txBody>
          <a:bodyPr>
            <a:spAutoFit/>
          </a:bodyPr>
          <a:lstStyle/>
          <a:p>
            <a:pPr algn="l">
              <a:spcBef>
                <a:spcPct val="50000"/>
              </a:spcBef>
            </a:pPr>
            <a:r>
              <a:rPr lang="en-US" altLang="en-US" sz="1600" b="1" dirty="0"/>
              <a:t>Theory</a:t>
            </a:r>
            <a:r>
              <a:rPr lang="en-US" altLang="en-US" sz="1600" dirty="0"/>
              <a:t>:</a:t>
            </a:r>
          </a:p>
          <a:p>
            <a:pPr algn="l">
              <a:spcBef>
                <a:spcPct val="50000"/>
              </a:spcBef>
              <a:buFontTx/>
              <a:buChar char="•"/>
            </a:pPr>
            <a:r>
              <a:rPr lang="en-US" altLang="en-US" sz="1600" dirty="0"/>
              <a:t> Explained by Dove’s ‘Law of Gyration’</a:t>
            </a:r>
          </a:p>
          <a:p>
            <a:pPr algn="l">
              <a:spcBef>
                <a:spcPct val="50000"/>
              </a:spcBef>
              <a:buFontTx/>
              <a:buChar char="•"/>
            </a:pPr>
            <a:r>
              <a:rPr lang="en-US" altLang="en-US" sz="1600" dirty="0"/>
              <a:t> Prediction: reversed pattern (CW/CCW)  in southern hemisphere – confirmed!</a:t>
            </a:r>
          </a:p>
        </p:txBody>
      </p:sp>
    </p:spTree>
    <p:extLst>
      <p:ext uri="{BB962C8B-B14F-4D97-AF65-F5344CB8AC3E}">
        <p14:creationId xmlns:p14="http://schemas.microsoft.com/office/powerpoint/2010/main" val="1996249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14E1A2E-F783-4BC1-93AD-ED8CCE8DA157}" type="slidenum">
              <a:rPr lang="en-US" altLang="en-US"/>
              <a:pPr/>
              <a:t>44</a:t>
            </a:fld>
            <a:endParaRPr lang="en-US" altLang="en-US"/>
          </a:p>
        </p:txBody>
      </p:sp>
      <p:pic>
        <p:nvPicPr>
          <p:cNvPr id="97282" name="Picture 2" descr="times-1875-APR01-012-F-first-weathe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
            <a:ext cx="3913188" cy="6477000"/>
          </a:xfrm>
          <a:prstGeom prst="rect">
            <a:avLst/>
          </a:prstGeom>
          <a:noFill/>
          <a:extLst>
            <a:ext uri="{909E8E84-426E-40DD-AFC4-6F175D3DCCD1}">
              <a14:hiddenFill xmlns:a14="http://schemas.microsoft.com/office/drawing/2010/main">
                <a:solidFill>
                  <a:srgbClr val="FFFFFF"/>
                </a:solidFill>
              </a14:hiddenFill>
            </a:ext>
          </a:extLst>
        </p:spPr>
      </p:pic>
      <p:sp>
        <p:nvSpPr>
          <p:cNvPr id="97283" name="Text Box 3"/>
          <p:cNvSpPr txBox="1">
            <a:spLocks noChangeArrowheads="1"/>
          </p:cNvSpPr>
          <p:nvPr/>
        </p:nvSpPr>
        <p:spPr bwMode="auto">
          <a:xfrm>
            <a:off x="457200" y="3505200"/>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The first modern weather map, </a:t>
            </a:r>
            <a:r>
              <a:rPr lang="en-US" altLang="en-US" sz="2000" i="1" dirty="0"/>
              <a:t>London Times</a:t>
            </a:r>
            <a:r>
              <a:rPr lang="en-US" altLang="en-US" sz="2000" dirty="0"/>
              <a:t>, Apr. 1, 1875</a:t>
            </a:r>
          </a:p>
        </p:txBody>
      </p:sp>
      <p:sp>
        <p:nvSpPr>
          <p:cNvPr id="97284" name="Text Box 4"/>
          <p:cNvSpPr txBox="1">
            <a:spLocks noChangeArrowheads="1"/>
          </p:cNvSpPr>
          <p:nvPr/>
        </p:nvSpPr>
        <p:spPr bwMode="auto">
          <a:xfrm>
            <a:off x="457200" y="762000"/>
            <a:ext cx="3886200" cy="646331"/>
          </a:xfrm>
          <a:prstGeom prst="rect">
            <a:avLst/>
          </a:prstGeom>
          <a:solidFill>
            <a:srgbClr val="002060"/>
          </a:solidFill>
          <a:ln>
            <a:noFill/>
          </a:ln>
          <a:effectLst/>
        </p:spPr>
        <p:txBody>
          <a:bodyPr>
            <a:spAutoFit/>
          </a:bodyPr>
          <a:lstStyle/>
          <a:p>
            <a:pPr>
              <a:spcBef>
                <a:spcPct val="50000"/>
              </a:spcBef>
            </a:pPr>
            <a:r>
              <a:rPr lang="en-US" altLang="en-US" sz="3600" dirty="0">
                <a:solidFill>
                  <a:schemeClr val="bg1"/>
                </a:solidFill>
              </a:rPr>
              <a:t>Theory </a:t>
            </a:r>
            <a:r>
              <a:rPr lang="en-US" altLang="en-US" sz="3600" dirty="0">
                <a:solidFill>
                  <a:schemeClr val="bg1"/>
                </a:solidFill>
                <a:sym typeface="Symbol"/>
              </a:rPr>
              <a:t></a:t>
            </a:r>
            <a:r>
              <a:rPr lang="en-US" altLang="en-US" sz="3600" dirty="0">
                <a:solidFill>
                  <a:schemeClr val="bg1"/>
                </a:solidFill>
                <a:sym typeface="Wingdings" pitchFamily="2" charset="2"/>
              </a:rPr>
              <a:t> Practice</a:t>
            </a:r>
          </a:p>
        </p:txBody>
      </p:sp>
      <p:sp>
        <p:nvSpPr>
          <p:cNvPr id="97285" name="Rectangle 5"/>
          <p:cNvSpPr>
            <a:spLocks noChangeArrowheads="1"/>
          </p:cNvSpPr>
          <p:nvPr/>
        </p:nvSpPr>
        <p:spPr bwMode="auto">
          <a:xfrm>
            <a:off x="609600" y="5257800"/>
            <a:ext cx="365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i="1">
                <a:solidFill>
                  <a:schemeClr val="tx2"/>
                </a:solidFill>
                <a:cs typeface="Arial" charset="0"/>
              </a:rPr>
              <a:t>Galton did for weathermen what Kepler did for Tycho Brahe. This is no small accomplishment.</a:t>
            </a:r>
            <a:r>
              <a:rPr lang="en-US" altLang="en-US" sz="1600">
                <a:solidFill>
                  <a:schemeClr val="tx2"/>
                </a:solidFill>
                <a:cs typeface="Arial" charset="0"/>
              </a:rPr>
              <a:t> (Wainer 2005)</a:t>
            </a:r>
          </a:p>
        </p:txBody>
      </p:sp>
    </p:spTree>
    <p:extLst>
      <p:ext uri="{BB962C8B-B14F-4D97-AF65-F5344CB8AC3E}">
        <p14:creationId xmlns:p14="http://schemas.microsoft.com/office/powerpoint/2010/main" val="1509674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45</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2997700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46</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809593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E2BC1F-9FBA-4211-8745-A1226F10291F}" type="slidenum">
              <a:rPr lang="en-US" altLang="en-US"/>
              <a:pPr/>
              <a:t>47</a:t>
            </a:fld>
            <a:endParaRPr lang="en-US" altLang="en-US"/>
          </a:p>
        </p:txBody>
      </p:sp>
      <p:sp>
        <p:nvSpPr>
          <p:cNvPr id="77826" name="Rectangle 2"/>
          <p:cNvSpPr>
            <a:spLocks noGrp="1" noChangeArrowheads="1"/>
          </p:cNvSpPr>
          <p:nvPr>
            <p:ph type="title"/>
          </p:nvPr>
        </p:nvSpPr>
        <p:spPr/>
        <p:txBody>
          <a:bodyPr>
            <a:normAutofit fontScale="90000"/>
          </a:bodyPr>
          <a:lstStyle/>
          <a:p>
            <a:r>
              <a:rPr lang="en-US" altLang="en-US" i="1"/>
              <a:t>Album de statistique graphique</a:t>
            </a:r>
          </a:p>
        </p:txBody>
      </p:sp>
      <p:sp>
        <p:nvSpPr>
          <p:cNvPr id="77827" name="Rectangle 3"/>
          <p:cNvSpPr>
            <a:spLocks noGrp="1" noChangeArrowheads="1"/>
          </p:cNvSpPr>
          <p:nvPr>
            <p:ph type="body" idx="1"/>
          </p:nvPr>
        </p:nvSpPr>
        <p:spPr/>
        <p:txBody>
          <a:bodyPr/>
          <a:lstStyle/>
          <a:p>
            <a:pPr>
              <a:lnSpc>
                <a:spcPct val="80000"/>
              </a:lnSpc>
            </a:pPr>
            <a:r>
              <a:rPr lang="en-US" altLang="en-US" sz="2000" dirty="0"/>
              <a:t>Published by the </a:t>
            </a:r>
            <a:r>
              <a:rPr lang="en-US" altLang="en-US" sz="2000" i="1" dirty="0"/>
              <a:t>Statistical Graphics Bureau</a:t>
            </a:r>
            <a:r>
              <a:rPr lang="en-US" altLang="en-US" sz="2000" dirty="0"/>
              <a:t>, Ministry of Public Works, </a:t>
            </a:r>
            <a:r>
              <a:rPr lang="en-US" altLang="en-US" sz="2000" dirty="0" err="1">
                <a:cs typeface="Arial" charset="0"/>
              </a:rPr>
              <a:t>Émile</a:t>
            </a:r>
            <a:r>
              <a:rPr lang="en-US" altLang="en-US" sz="2000" dirty="0">
                <a:cs typeface="Arial" charset="0"/>
              </a:rPr>
              <a:t> </a:t>
            </a:r>
            <a:r>
              <a:rPr lang="en-US" altLang="en-US" sz="2000" dirty="0" err="1">
                <a:cs typeface="Arial" charset="0"/>
              </a:rPr>
              <a:t>Cheysson</a:t>
            </a:r>
            <a:r>
              <a:rPr lang="en-US" altLang="en-US" sz="2000" dirty="0">
                <a:cs typeface="Arial" charset="0"/>
              </a:rPr>
              <a:t>, director</a:t>
            </a:r>
          </a:p>
          <a:p>
            <a:pPr>
              <a:lnSpc>
                <a:spcPct val="80000"/>
              </a:lnSpc>
            </a:pPr>
            <a:r>
              <a:rPr lang="en-US" altLang="en-US" sz="2000" dirty="0">
                <a:cs typeface="Arial" charset="0"/>
              </a:rPr>
              <a:t>18 volumes: </a:t>
            </a:r>
            <a:r>
              <a:rPr lang="en-US" altLang="en-US" sz="2000" dirty="0"/>
              <a:t>1879-1899, 12—34 plates each, ~ 11”x15” pages</a:t>
            </a:r>
          </a:p>
          <a:p>
            <a:pPr>
              <a:lnSpc>
                <a:spcPct val="80000"/>
              </a:lnSpc>
            </a:pPr>
            <a:r>
              <a:rPr lang="en-US" altLang="en-US" sz="2000" dirty="0"/>
              <a:t>Graphic forms:</a:t>
            </a:r>
          </a:p>
          <a:p>
            <a:pPr lvl="1">
              <a:lnSpc>
                <a:spcPct val="80000"/>
              </a:lnSpc>
            </a:pPr>
            <a:r>
              <a:rPr lang="en-US" altLang="en-US" sz="1800" dirty="0"/>
              <a:t>Flow maps (simple, double, multi)</a:t>
            </a:r>
          </a:p>
          <a:p>
            <a:pPr lvl="1">
              <a:lnSpc>
                <a:spcPct val="80000"/>
              </a:lnSpc>
            </a:pPr>
            <a:r>
              <a:rPr lang="en-US" altLang="en-US" sz="1800" dirty="0"/>
              <a:t>Pie maps, star, radial, polar time-series, proportional circles</a:t>
            </a:r>
          </a:p>
          <a:p>
            <a:pPr lvl="1">
              <a:lnSpc>
                <a:spcPct val="80000"/>
              </a:lnSpc>
            </a:pPr>
            <a:r>
              <a:rPr lang="en-US" altLang="en-US" sz="1800" dirty="0"/>
              <a:t>Mosaic maps, anamorphic maps, planetary diagrams</a:t>
            </a:r>
          </a:p>
          <a:p>
            <a:pPr lvl="1">
              <a:lnSpc>
                <a:spcPct val="80000"/>
              </a:lnSpc>
            </a:pPr>
            <a:r>
              <a:rPr lang="en-US" altLang="en-US" sz="1800" dirty="0" err="1"/>
              <a:t>Choropleth</a:t>
            </a:r>
            <a:r>
              <a:rPr lang="en-US" altLang="en-US" sz="1800" dirty="0"/>
              <a:t>, bi-polar scales</a:t>
            </a:r>
          </a:p>
          <a:p>
            <a:pPr lvl="1">
              <a:lnSpc>
                <a:spcPct val="80000"/>
              </a:lnSpc>
            </a:pPr>
            <a:r>
              <a:rPr lang="en-US" altLang="en-US" sz="1800" dirty="0"/>
              <a:t>Charts: line, bar, time-series</a:t>
            </a:r>
          </a:p>
          <a:p>
            <a:pPr>
              <a:lnSpc>
                <a:spcPct val="80000"/>
              </a:lnSpc>
            </a:pPr>
            <a:r>
              <a:rPr lang="en-US" altLang="en-US" sz="2000" b="1" dirty="0"/>
              <a:t>Pinnacle of the Golden Age</a:t>
            </a:r>
            <a:r>
              <a:rPr lang="en-US" altLang="en-US" sz="2000" dirty="0"/>
              <a:t>:  exquisite sampler of all known graphic forms!</a:t>
            </a:r>
          </a:p>
          <a:p>
            <a:pPr lvl="1">
              <a:lnSpc>
                <a:spcPct val="80000"/>
              </a:lnSpc>
              <a:buFont typeface="Wingdings" pitchFamily="2" charset="2"/>
              <a:buNone/>
            </a:pPr>
            <a:endParaRPr lang="en-US" altLang="en-US" sz="1800" dirty="0"/>
          </a:p>
        </p:txBody>
      </p:sp>
      <p:pic>
        <p:nvPicPr>
          <p:cNvPr id="1026" name="Picture 2" descr="C:\Documents\milestone\images\portraits\EmileCheyss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958" y="1855645"/>
            <a:ext cx="1119101" cy="1356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22 a_1881_population2-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19600"/>
            <a:ext cx="132359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_1883_voyagers_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4419600"/>
            <a:ext cx="12849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4419600"/>
            <a:ext cx="1317552" cy="1645920"/>
          </a:xfrm>
          <a:prstGeom prst="rect">
            <a:avLst/>
          </a:prstGeom>
        </p:spPr>
      </p:pic>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224" y="4419600"/>
            <a:ext cx="1245347"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58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8D5FA91-81FA-4BB7-8E59-B681583762DA}" type="slidenum">
              <a:rPr lang="en-US" altLang="en-US"/>
              <a:pPr/>
              <a:t>48</a:t>
            </a:fld>
            <a:endParaRPr lang="en-US" altLang="en-US"/>
          </a:p>
        </p:txBody>
      </p:sp>
      <p:sp>
        <p:nvSpPr>
          <p:cNvPr id="73730"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3731" name="Picture 3" descr="22 a_1881_population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524000"/>
            <a:ext cx="404495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_1881_population2-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60863"/>
            <a:ext cx="2133600"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A_1881_population2-key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43400"/>
            <a:ext cx="1890713" cy="2133600"/>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p:cNvSpPr txBox="1">
            <a:spLocks noChangeArrowheads="1"/>
          </p:cNvSpPr>
          <p:nvPr/>
        </p:nvSpPr>
        <p:spPr bwMode="auto">
          <a:xfrm>
            <a:off x="304800" y="1295400"/>
            <a:ext cx="4267200"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Spiral time-series on a map</a:t>
            </a:r>
          </a:p>
          <a:p>
            <a:pPr>
              <a:spcBef>
                <a:spcPct val="50000"/>
              </a:spcBef>
            </a:pPr>
            <a:r>
              <a:rPr lang="en-US" altLang="en-US" dirty="0"/>
              <a:t>Changes in the population of France from 1801—1881, by department [Album, 1881, plate 25]</a:t>
            </a:r>
          </a:p>
          <a:p>
            <a:pPr>
              <a:spcBef>
                <a:spcPct val="50000"/>
              </a:spcBef>
            </a:pPr>
            <a:r>
              <a:rPr lang="en-US" altLang="en-US" dirty="0"/>
              <a:t>Where is population growing most? least? declining?</a:t>
            </a:r>
          </a:p>
          <a:p>
            <a:pPr>
              <a:spcBef>
                <a:spcPct val="50000"/>
              </a:spcBef>
            </a:pPr>
            <a:r>
              <a:rPr lang="en-US" altLang="en-US" dirty="0"/>
              <a:t>Why use this graphic form?</a:t>
            </a:r>
          </a:p>
        </p:txBody>
      </p:sp>
    </p:spTree>
    <p:extLst>
      <p:ext uri="{BB962C8B-B14F-4D97-AF65-F5344CB8AC3E}">
        <p14:creationId xmlns:p14="http://schemas.microsoft.com/office/powerpoint/2010/main" val="2947629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F718DB9-F1F2-4D9C-9CD9-228756F7DE51}" type="slidenum">
              <a:rPr lang="en-US" altLang="en-US"/>
              <a:pPr/>
              <a:t>49</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461665"/>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Recursive multi-mosaic map</a:t>
            </a:r>
          </a:p>
        </p:txBody>
      </p:sp>
      <p:sp>
        <p:nvSpPr>
          <p:cNvPr id="94215" name="Text Box 7"/>
          <p:cNvSpPr txBox="1">
            <a:spLocks noChangeArrowheads="1"/>
          </p:cNvSpPr>
          <p:nvPr/>
        </p:nvSpPr>
        <p:spPr bwMode="auto">
          <a:xfrm>
            <a:off x="152400" y="1219200"/>
            <a:ext cx="3886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Distribution of </a:t>
            </a:r>
            <a:r>
              <a:rPr lang="en-US" altLang="en-US" b="1" dirty="0"/>
              <a:t>passengers</a:t>
            </a:r>
            <a:r>
              <a:rPr lang="en-US" altLang="en-US" dirty="0"/>
              <a:t> and </a:t>
            </a:r>
            <a:r>
              <a:rPr lang="en-US" altLang="en-US" b="1" dirty="0"/>
              <a:t>goods</a:t>
            </a:r>
            <a:r>
              <a:rPr lang="en-US" altLang="en-US" dirty="0"/>
              <a:t> from the Paris railways to the rest of France [Album, 1884, pl. 11]</a:t>
            </a:r>
          </a:p>
          <a:p>
            <a:pPr>
              <a:spcBef>
                <a:spcPct val="50000"/>
              </a:spcBef>
            </a:pPr>
            <a:r>
              <a:rPr lang="en-US" altLang="en-US" dirty="0"/>
              <a:t>(The image that launched my interest in the history of data vis.)</a:t>
            </a:r>
          </a:p>
        </p:txBody>
      </p:sp>
    </p:spTree>
    <p:extLst>
      <p:ext uri="{BB962C8B-B14F-4D97-AF65-F5344CB8AC3E}">
        <p14:creationId xmlns:p14="http://schemas.microsoft.com/office/powerpoint/2010/main" val="1635399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3702A9-AD61-44CF-B8AF-BADE6022508A}" type="slidenum">
              <a:rPr lang="en-US"/>
              <a:pPr/>
              <a:t>5</a:t>
            </a:fld>
            <a:endParaRPr lang="en-US"/>
          </a:p>
        </p:txBody>
      </p:sp>
      <p:sp>
        <p:nvSpPr>
          <p:cNvPr id="34818" name="Rectangle 2"/>
          <p:cNvSpPr>
            <a:spLocks noGrp="1" noChangeArrowheads="1"/>
          </p:cNvSpPr>
          <p:nvPr>
            <p:ph type="title"/>
          </p:nvPr>
        </p:nvSpPr>
        <p:spPr/>
        <p:txBody>
          <a:bodyPr>
            <a:normAutofit fontScale="90000"/>
          </a:bodyPr>
          <a:lstStyle/>
          <a:p>
            <a:r>
              <a:rPr lang="en-US"/>
              <a:t>Preludes to the Golden Age</a:t>
            </a:r>
          </a:p>
        </p:txBody>
      </p:sp>
      <p:sp>
        <p:nvSpPr>
          <p:cNvPr id="34819" name="Rectangle 3"/>
          <p:cNvSpPr>
            <a:spLocks noGrp="1" noChangeArrowheads="1"/>
          </p:cNvSpPr>
          <p:nvPr>
            <p:ph type="body" idx="1"/>
          </p:nvPr>
        </p:nvSpPr>
        <p:spPr/>
        <p:txBody>
          <a:bodyPr/>
          <a:lstStyle/>
          <a:p>
            <a:pPr marL="0" indent="0">
              <a:buNone/>
            </a:pPr>
            <a:r>
              <a:rPr lang="en-US" dirty="0"/>
              <a:t>Infrastructure required:</a:t>
            </a:r>
            <a:endParaRPr lang="en-US" sz="2800" dirty="0"/>
          </a:p>
          <a:p>
            <a:r>
              <a:rPr lang="en-US" sz="2800" b="1" dirty="0"/>
              <a:t>Data</a:t>
            </a:r>
            <a:r>
              <a:rPr lang="en-US" sz="2800" dirty="0"/>
              <a:t>: collection &amp; dissemination</a:t>
            </a:r>
          </a:p>
          <a:p>
            <a:r>
              <a:rPr lang="en-US" sz="2800" b="1" dirty="0"/>
              <a:t>Statistical theory</a:t>
            </a:r>
            <a:r>
              <a:rPr lang="en-US" sz="2800" dirty="0"/>
              <a:t>: combining &amp; summarizing quantitative information</a:t>
            </a:r>
          </a:p>
          <a:p>
            <a:r>
              <a:rPr lang="en-US" sz="2800" b="1" dirty="0"/>
              <a:t>Technology</a:t>
            </a:r>
            <a:r>
              <a:rPr lang="en-US" sz="2800" dirty="0"/>
              <a:t>: printing &amp; reproduction of maps &amp; diagrams</a:t>
            </a:r>
          </a:p>
          <a:p>
            <a:r>
              <a:rPr lang="en-US" sz="2800" b="1" dirty="0"/>
              <a:t>Visual language</a:t>
            </a:r>
            <a:r>
              <a:rPr lang="en-US" sz="2800" dirty="0"/>
              <a:t>: new graphic forms for maps and diagrams</a:t>
            </a:r>
          </a:p>
          <a:p>
            <a:r>
              <a:rPr lang="en-US" sz="2800" dirty="0">
                <a:cs typeface="Arial" charset="0"/>
                <a:sym typeface="Symbol"/>
              </a:rPr>
              <a:t></a:t>
            </a:r>
            <a:r>
              <a:rPr lang="en-US" sz="2800" dirty="0">
                <a:cs typeface="Arial" charset="0"/>
              </a:rPr>
              <a:t> a </a:t>
            </a:r>
            <a:r>
              <a:rPr lang="en-US" sz="2800" dirty="0">
                <a:solidFill>
                  <a:srgbClr val="FF0000"/>
                </a:solidFill>
                <a:cs typeface="Arial" charset="0"/>
              </a:rPr>
              <a:t>perfect storm </a:t>
            </a:r>
            <a:r>
              <a:rPr lang="en-US" sz="2800" dirty="0">
                <a:cs typeface="Arial" charset="0"/>
              </a:rPr>
              <a:t>for data graphics</a:t>
            </a:r>
          </a:p>
          <a:p>
            <a:pPr marL="0" indent="0">
              <a:buNone/>
            </a:pPr>
            <a:r>
              <a:rPr lang="en-US" sz="2800" dirty="0">
                <a:cs typeface="Arial" charset="0"/>
              </a:rPr>
              <a:t>What does this imply for today?</a:t>
            </a:r>
          </a:p>
          <a:p>
            <a:pPr>
              <a:buFontTx/>
              <a:buNone/>
            </a:pPr>
            <a:endParaRPr lang="en-US" sz="2800" dirty="0"/>
          </a:p>
        </p:txBody>
      </p:sp>
    </p:spTree>
    <p:extLst>
      <p:ext uri="{BB962C8B-B14F-4D97-AF65-F5344CB8AC3E}">
        <p14:creationId xmlns:p14="http://schemas.microsoft.com/office/powerpoint/2010/main" val="2565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701E5AA-0F23-4A28-920B-257900F83C16}" type="slidenum">
              <a:rPr lang="en-US" altLang="en-US"/>
              <a:pPr/>
              <a:t>50</a:t>
            </a:fld>
            <a:endParaRPr lang="en-US" altLang="en-US"/>
          </a:p>
        </p:txBody>
      </p:sp>
      <p:pic>
        <p:nvPicPr>
          <p:cNvPr id="81925" name="Picture 5" descr="plate8a-PalskyF63-leg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581400" cy="3141663"/>
          </a:xfrm>
          <a:prstGeom prst="rect">
            <a:avLst/>
          </a:prstGeom>
          <a:noFill/>
          <a:extLst>
            <a:ext uri="{909E8E84-426E-40DD-AFC4-6F175D3DCCD1}">
              <a14:hiddenFill xmlns:a14="http://schemas.microsoft.com/office/drawing/2010/main">
                <a:solidFill>
                  <a:srgbClr val="FFFFFF"/>
                </a:solidFill>
              </a14:hiddenFill>
            </a:ext>
          </a:extLst>
        </p:spPr>
      </p:pic>
      <p:sp>
        <p:nvSpPr>
          <p:cNvPr id="81926" name="Text Box 6"/>
          <p:cNvSpPr txBox="1">
            <a:spLocks noChangeArrowheads="1"/>
          </p:cNvSpPr>
          <p:nvPr/>
        </p:nvSpPr>
        <p:spPr bwMode="auto">
          <a:xfrm>
            <a:off x="304800" y="533400"/>
            <a:ext cx="3429000" cy="584775"/>
          </a:xfrm>
          <a:prstGeom prst="rect">
            <a:avLst/>
          </a:prstGeom>
          <a:solidFill>
            <a:srgbClr val="002060"/>
          </a:solidFill>
          <a:ln>
            <a:noFill/>
          </a:ln>
          <a:effectLst/>
        </p:spPr>
        <p:txBody>
          <a:bodyPr>
            <a:spAutoFit/>
          </a:bodyPr>
          <a:lstStyle/>
          <a:p>
            <a:pPr algn="ctr">
              <a:spcBef>
                <a:spcPct val="50000"/>
              </a:spcBef>
            </a:pPr>
            <a:r>
              <a:rPr lang="en-US" altLang="en-US" sz="3200" dirty="0">
                <a:solidFill>
                  <a:schemeClr val="bg1"/>
                </a:solidFill>
              </a:rPr>
              <a:t>Anamorphic map</a:t>
            </a:r>
          </a:p>
        </p:txBody>
      </p:sp>
      <p:sp>
        <p:nvSpPr>
          <p:cNvPr id="81927" name="Text Box 7"/>
          <p:cNvSpPr txBox="1">
            <a:spLocks noChangeArrowheads="1"/>
          </p:cNvSpPr>
          <p:nvPr/>
        </p:nvSpPr>
        <p:spPr bwMode="auto">
          <a:xfrm>
            <a:off x="304800" y="1219200"/>
            <a:ext cx="3429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Shrinking France to show change in travel time over 200 years [Album, 1888, plate 8]</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599" y="395415"/>
            <a:ext cx="4882261" cy="6099048"/>
          </a:xfrm>
          <a:prstGeom prst="rect">
            <a:avLst/>
          </a:prstGeom>
        </p:spPr>
      </p:pic>
    </p:spTree>
    <p:extLst>
      <p:ext uri="{BB962C8B-B14F-4D97-AF65-F5344CB8AC3E}">
        <p14:creationId xmlns:p14="http://schemas.microsoft.com/office/powerpoint/2010/main" val="3151246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293A6AD2-3713-43CA-A37A-93498D877297}" type="slidenum">
              <a:rPr lang="en-US" altLang="en-US"/>
              <a:pPr/>
              <a:t>51</a:t>
            </a:fld>
            <a:endParaRPr lang="en-US" altLang="en-US"/>
          </a:p>
        </p:txBody>
      </p:sp>
      <p:sp>
        <p:nvSpPr>
          <p:cNvPr id="75778"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5779" name="Picture 3" descr="album1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8362950" cy="3887788"/>
          </a:xfrm>
          <a:prstGeom prst="rect">
            <a:avLst/>
          </a:prstGeom>
          <a:noFill/>
          <a:extLst>
            <a:ext uri="{909E8E84-426E-40DD-AFC4-6F175D3DCCD1}">
              <a14:hiddenFill xmlns:a14="http://schemas.microsoft.com/office/drawing/2010/main">
                <a:solidFill>
                  <a:srgbClr val="FFFFFF"/>
                </a:solidFill>
              </a14:hiddenFill>
            </a:ext>
          </a:extLst>
        </p:spPr>
      </p:pic>
      <p:sp>
        <p:nvSpPr>
          <p:cNvPr id="75780" name="Text Box 4"/>
          <p:cNvSpPr txBox="1">
            <a:spLocks noChangeArrowheads="1"/>
          </p:cNvSpPr>
          <p:nvPr/>
        </p:nvSpPr>
        <p:spPr bwMode="auto">
          <a:xfrm>
            <a:off x="457200" y="2133600"/>
            <a:ext cx="822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Gross receipts in theaters in Paris, 1878—1889, related to universal expositions [Album, 1889, plate 26]</a:t>
            </a:r>
          </a:p>
        </p:txBody>
      </p:sp>
      <p:sp>
        <p:nvSpPr>
          <p:cNvPr id="75781" name="Text Box 5"/>
          <p:cNvSpPr txBox="1">
            <a:spLocks noChangeArrowheads="1"/>
          </p:cNvSpPr>
          <p:nvPr/>
        </p:nvSpPr>
        <p:spPr bwMode="auto">
          <a:xfrm>
            <a:off x="457200" y="1600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t>Polar area diagrams on Paris map</a:t>
            </a:r>
          </a:p>
        </p:txBody>
      </p:sp>
      <p:sp>
        <p:nvSpPr>
          <p:cNvPr id="75782" name="Text Box 6"/>
          <p:cNvSpPr txBox="1">
            <a:spLocks noChangeArrowheads="1"/>
          </p:cNvSpPr>
          <p:nvPr/>
        </p:nvSpPr>
        <p:spPr bwMode="auto">
          <a:xfrm>
            <a:off x="2438400" y="57150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Palais Royale</a:t>
            </a:r>
          </a:p>
        </p:txBody>
      </p:sp>
      <p:sp>
        <p:nvSpPr>
          <p:cNvPr id="75783" name="Text Box 7"/>
          <p:cNvSpPr txBox="1">
            <a:spLocks noChangeArrowheads="1"/>
          </p:cNvSpPr>
          <p:nvPr/>
        </p:nvSpPr>
        <p:spPr bwMode="auto">
          <a:xfrm>
            <a:off x="3657600" y="6019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Odeon</a:t>
            </a:r>
          </a:p>
        </p:txBody>
      </p:sp>
      <p:sp>
        <p:nvSpPr>
          <p:cNvPr id="75784" name="Rectangle 8"/>
          <p:cNvSpPr>
            <a:spLocks noChangeArrowheads="1"/>
          </p:cNvSpPr>
          <p:nvPr/>
        </p:nvSpPr>
        <p:spPr bwMode="auto">
          <a:xfrm>
            <a:off x="5410200" y="59436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Cluny</a:t>
            </a:r>
          </a:p>
        </p:txBody>
      </p:sp>
      <p:sp>
        <p:nvSpPr>
          <p:cNvPr id="75785" name="Text Box 9"/>
          <p:cNvSpPr txBox="1">
            <a:spLocks noChangeArrowheads="1"/>
          </p:cNvSpPr>
          <p:nvPr/>
        </p:nvSpPr>
        <p:spPr bwMode="auto">
          <a:xfrm>
            <a:off x="6934200" y="28194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Totals, 1848-1889</a:t>
            </a:r>
          </a:p>
        </p:txBody>
      </p:sp>
      <p:sp>
        <p:nvSpPr>
          <p:cNvPr id="2" name="TextBox 1"/>
          <p:cNvSpPr txBox="1"/>
          <p:nvPr/>
        </p:nvSpPr>
        <p:spPr>
          <a:xfrm>
            <a:off x="457200" y="1219200"/>
            <a:ext cx="8229600" cy="369332"/>
          </a:xfrm>
          <a:prstGeom prst="rect">
            <a:avLst/>
          </a:prstGeom>
          <a:noFill/>
        </p:spPr>
        <p:txBody>
          <a:bodyPr wrap="square" rtlCol="0">
            <a:spAutoFit/>
          </a:bodyPr>
          <a:lstStyle/>
          <a:p>
            <a:r>
              <a:rPr lang="en-US" dirty="0"/>
              <a:t>Q: How did Paris benefit from various int’l expos? How to show </a:t>
            </a:r>
            <a:r>
              <a:rPr lang="en-US"/>
              <a:t>this visually? </a:t>
            </a:r>
            <a:endParaRPr lang="en-US" dirty="0"/>
          </a:p>
        </p:txBody>
      </p:sp>
    </p:spTree>
    <p:extLst>
      <p:ext uri="{BB962C8B-B14F-4D97-AF65-F5344CB8AC3E}">
        <p14:creationId xmlns:p14="http://schemas.microsoft.com/office/powerpoint/2010/main" val="385532759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393D17E-58B1-4F91-89B7-11B015C70321}" type="slidenum">
              <a:rPr lang="en-US" altLang="en-US"/>
              <a:pPr/>
              <a:t>52</a:t>
            </a:fld>
            <a:endParaRPr lang="en-US" altLang="en-US"/>
          </a:p>
        </p:txBody>
      </p:sp>
      <p:pic>
        <p:nvPicPr>
          <p:cNvPr id="83972" name="Picture 4" descr="Album1889-c_calend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467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381000"/>
            <a:ext cx="7620000" cy="646331"/>
          </a:xfrm>
          <a:prstGeom prst="rect">
            <a:avLst/>
          </a:prstGeom>
          <a:solidFill>
            <a:srgbClr val="002060"/>
          </a:solidFill>
          <a:ln>
            <a:noFill/>
          </a:ln>
          <a:effectLst/>
        </p:spPr>
        <p:txBody>
          <a:bodyPr wrap="square">
            <a:spAutoFit/>
          </a:bodyPr>
          <a:lstStyle/>
          <a:p>
            <a:pPr>
              <a:spcBef>
                <a:spcPct val="50000"/>
              </a:spcBef>
            </a:pPr>
            <a:r>
              <a:rPr lang="en-US" altLang="en-US" sz="3600" dirty="0">
                <a:solidFill>
                  <a:schemeClr val="bg1"/>
                </a:solidFill>
              </a:rPr>
              <a:t>Two-way</a:t>
            </a:r>
            <a:r>
              <a:rPr lang="en-US" altLang="en-US" sz="2800" dirty="0">
                <a:solidFill>
                  <a:schemeClr val="bg1"/>
                </a:solidFill>
              </a:rPr>
              <a:t> </a:t>
            </a:r>
            <a:r>
              <a:rPr lang="en-US" altLang="en-US" sz="3200" dirty="0">
                <a:solidFill>
                  <a:schemeClr val="bg1"/>
                </a:solidFill>
              </a:rPr>
              <a:t>table of star/radar diagrams</a:t>
            </a:r>
          </a:p>
        </p:txBody>
      </p:sp>
      <p:sp>
        <p:nvSpPr>
          <p:cNvPr id="83974" name="Text Box 6"/>
          <p:cNvSpPr txBox="1">
            <a:spLocks noChangeArrowheads="1"/>
          </p:cNvSpPr>
          <p:nvPr/>
        </p:nvSpPr>
        <p:spPr bwMode="auto">
          <a:xfrm>
            <a:off x="685800" y="1219200"/>
            <a:ext cx="754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Attendance at the universal expositions in 1867, 1878, 1889 (rows), by month (cols) and days (rays).  [Album, 1889, plate 21]</a:t>
            </a:r>
          </a:p>
        </p:txBody>
      </p:sp>
      <p:sp>
        <p:nvSpPr>
          <p:cNvPr id="83975" name="Text Box 7"/>
          <p:cNvSpPr txBox="1">
            <a:spLocks noChangeArrowheads="1"/>
          </p:cNvSpPr>
          <p:nvPr/>
        </p:nvSpPr>
        <p:spPr bwMode="auto">
          <a:xfrm>
            <a:off x="8229600" y="3124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1867</a:t>
            </a:r>
          </a:p>
        </p:txBody>
      </p:sp>
      <p:sp>
        <p:nvSpPr>
          <p:cNvPr id="83976" name="Rectangle 8"/>
          <p:cNvSpPr>
            <a:spLocks noChangeArrowheads="1"/>
          </p:cNvSpPr>
          <p:nvPr/>
        </p:nvSpPr>
        <p:spPr bwMode="auto">
          <a:xfrm>
            <a:off x="8229600" y="4267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1878</a:t>
            </a:r>
          </a:p>
        </p:txBody>
      </p:sp>
      <p:sp>
        <p:nvSpPr>
          <p:cNvPr id="83977" name="Rectangle 9"/>
          <p:cNvSpPr>
            <a:spLocks noChangeArrowheads="1"/>
          </p:cNvSpPr>
          <p:nvPr/>
        </p:nvSpPr>
        <p:spPr bwMode="auto">
          <a:xfrm>
            <a:off x="8229600" y="5410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1889</a:t>
            </a:r>
          </a:p>
        </p:txBody>
      </p:sp>
    </p:spTree>
    <p:extLst>
      <p:ext uri="{BB962C8B-B14F-4D97-AF65-F5344CB8AC3E}">
        <p14:creationId xmlns:p14="http://schemas.microsoft.com/office/powerpoint/2010/main" val="3796729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039AD9-0A36-4278-AA19-BC240BC4842D}" type="slidenum">
              <a:rPr lang="en-US"/>
              <a:pPr/>
              <a:t>53</a:t>
            </a:fld>
            <a:endParaRPr lang="en-US"/>
          </a:p>
        </p:txBody>
      </p:sp>
      <p:sp>
        <p:nvSpPr>
          <p:cNvPr id="86021" name="Text Box 5"/>
          <p:cNvSpPr txBox="1">
            <a:spLocks noChangeArrowheads="1"/>
          </p:cNvSpPr>
          <p:nvPr/>
        </p:nvSpPr>
        <p:spPr bwMode="auto">
          <a:xfrm>
            <a:off x="533400" y="1524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Planetary diagrams</a:t>
            </a:r>
          </a:p>
        </p:txBody>
      </p:sp>
      <p:sp>
        <p:nvSpPr>
          <p:cNvPr id="86022" name="Text Box 6"/>
          <p:cNvSpPr txBox="1">
            <a:spLocks noChangeArrowheads="1"/>
          </p:cNvSpPr>
          <p:nvPr/>
        </p:nvSpPr>
        <p:spPr bwMode="auto">
          <a:xfrm>
            <a:off x="1295400" y="12192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rPr>
              <a:t>Combustible minerals</a:t>
            </a:r>
          </a:p>
        </p:txBody>
      </p:sp>
      <p:sp>
        <p:nvSpPr>
          <p:cNvPr id="86023" name="Rectangle 7"/>
          <p:cNvSpPr>
            <a:spLocks noChangeArrowheads="1"/>
          </p:cNvSpPr>
          <p:nvPr/>
        </p:nvSpPr>
        <p:spPr bwMode="auto">
          <a:xfrm>
            <a:off x="5257800" y="1219200"/>
            <a:ext cx="245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0000"/>
                </a:solidFill>
              </a:rPr>
              <a:t>Construction materials</a:t>
            </a:r>
          </a:p>
        </p:txBody>
      </p:sp>
      <p:pic>
        <p:nvPicPr>
          <p:cNvPr id="86024" name="Picture 8" descr="Album1895-p09-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6388"/>
            <a:ext cx="7848600" cy="51339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9"/>
          <p:cNvSpPr txBox="1">
            <a:spLocks noChangeArrowheads="1"/>
          </p:cNvSpPr>
          <p:nvPr/>
        </p:nvSpPr>
        <p:spPr bwMode="auto">
          <a:xfrm>
            <a:off x="4343400" y="152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Movement of principal merchandise by region. Spiral ~ distance; circles ~ tonnage [Album, 1895, plate 9]</a:t>
            </a:r>
          </a:p>
        </p:txBody>
      </p:sp>
    </p:spTree>
    <p:extLst>
      <p:ext uri="{BB962C8B-B14F-4D97-AF65-F5344CB8AC3E}">
        <p14:creationId xmlns:p14="http://schemas.microsoft.com/office/powerpoint/2010/main" val="69068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0A73BF4-2F56-4319-959D-E9F780A306B5}" type="slidenum">
              <a:rPr lang="en-US"/>
              <a:pPr/>
              <a:t>54</a:t>
            </a:fld>
            <a:endParaRPr lang="en-US"/>
          </a:p>
        </p:txBody>
      </p:sp>
      <p:pic>
        <p:nvPicPr>
          <p:cNvPr id="88068" name="Picture 4" descr="Album1895-karte_2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001000" cy="5192713"/>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609600" y="315684"/>
            <a:ext cx="3810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Classed </a:t>
            </a:r>
            <a:r>
              <a:rPr lang="en-US" sz="2400" dirty="0" err="1"/>
              <a:t>choropleth</a:t>
            </a:r>
            <a:r>
              <a:rPr lang="en-US" sz="2400" dirty="0"/>
              <a:t> maps,</a:t>
            </a:r>
          </a:p>
          <a:p>
            <a:pPr marL="342900" indent="-342900">
              <a:buFont typeface="Arial" panose="020B0604020202020204" pitchFamily="34" charset="0"/>
              <a:buChar char="•"/>
            </a:pPr>
            <a:r>
              <a:rPr lang="en-US" sz="2000" dirty="0"/>
              <a:t>bipolar color scale</a:t>
            </a:r>
          </a:p>
          <a:p>
            <a:pPr marL="342900" indent="-342900">
              <a:buFont typeface="Arial" panose="020B0604020202020204" pitchFamily="34" charset="0"/>
              <a:buChar char="•"/>
            </a:pPr>
            <a:r>
              <a:rPr lang="en-US" sz="2000" dirty="0"/>
              <a:t>visualizing change </a:t>
            </a:r>
          </a:p>
        </p:txBody>
      </p:sp>
      <p:sp>
        <p:nvSpPr>
          <p:cNvPr id="88070" name="Text Box 6"/>
          <p:cNvSpPr txBox="1">
            <a:spLocks noChangeArrowheads="1"/>
          </p:cNvSpPr>
          <p:nvPr/>
        </p:nvSpPr>
        <p:spPr bwMode="auto">
          <a:xfrm>
            <a:off x="4876800" y="228600"/>
            <a:ext cx="4038600" cy="11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dirty="0"/>
              <a:t>Circulation on the national roads in ‘colliers </a:t>
            </a:r>
            <a:r>
              <a:rPr lang="en-US" dirty="0" err="1"/>
              <a:t>r</a:t>
            </a:r>
            <a:r>
              <a:rPr lang="en-US" dirty="0" err="1">
                <a:cs typeface="Arial" charset="0"/>
              </a:rPr>
              <a:t>éduits</a:t>
            </a:r>
            <a:r>
              <a:rPr lang="en-US" dirty="0">
                <a:cs typeface="Arial" charset="0"/>
              </a:rPr>
              <a:t>’, a standard measure</a:t>
            </a:r>
          </a:p>
          <a:p>
            <a:pPr>
              <a:spcBef>
                <a:spcPct val="10000"/>
              </a:spcBef>
            </a:pPr>
            <a:r>
              <a:rPr lang="en-US" sz="1400" dirty="0"/>
              <a:t>Left: 1894; Right: % change, 88-94</a:t>
            </a:r>
          </a:p>
          <a:p>
            <a:pPr>
              <a:spcBef>
                <a:spcPct val="10000"/>
              </a:spcBef>
            </a:pPr>
            <a:r>
              <a:rPr lang="en-US" sz="1400" dirty="0"/>
              <a:t>[Album, 1895, plate 21]</a:t>
            </a:r>
          </a:p>
        </p:txBody>
      </p:sp>
      <p:cxnSp>
        <p:nvCxnSpPr>
          <p:cNvPr id="3" name="Straight Arrow Connector 2">
            <a:extLst>
              <a:ext uri="{FF2B5EF4-FFF2-40B4-BE49-F238E27FC236}">
                <a16:creationId xmlns:a16="http://schemas.microsoft.com/office/drawing/2014/main" id="{364A8CC8-7DA5-42AA-8464-ED2B3D583951}"/>
              </a:ext>
            </a:extLst>
          </p:cNvPr>
          <p:cNvCxnSpPr/>
          <p:nvPr/>
        </p:nvCxnSpPr>
        <p:spPr>
          <a:xfrm flipH="1">
            <a:off x="4114800" y="990600"/>
            <a:ext cx="762000" cy="35830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8E079C6-E6AE-49D0-B796-B26BAF302432}"/>
              </a:ext>
            </a:extLst>
          </p:cNvPr>
          <p:cNvCxnSpPr/>
          <p:nvPr/>
        </p:nvCxnSpPr>
        <p:spPr>
          <a:xfrm flipH="1">
            <a:off x="7239000" y="990600"/>
            <a:ext cx="2286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23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461D9-428C-4B60-B2B7-10F0A95DBB26}"/>
              </a:ext>
            </a:extLst>
          </p:cNvPr>
          <p:cNvSpPr>
            <a:spLocks noGrp="1"/>
          </p:cNvSpPr>
          <p:nvPr>
            <p:ph type="sldNum" sz="quarter" idx="12"/>
          </p:nvPr>
        </p:nvSpPr>
        <p:spPr/>
        <p:txBody>
          <a:bodyPr/>
          <a:lstStyle/>
          <a:p>
            <a:fld id="{621225AB-15B9-4C79-A121-04D1DC7E2307}" type="slidenum">
              <a:rPr lang="en-US" smtClean="0"/>
              <a:t>55</a:t>
            </a:fld>
            <a:endParaRPr lang="en-US"/>
          </a:p>
        </p:txBody>
      </p:sp>
      <p:pic>
        <p:nvPicPr>
          <p:cNvPr id="4" name="Picture 3" descr="A picture containing timeline&#10;&#10;Description automatically generated">
            <a:extLst>
              <a:ext uri="{FF2B5EF4-FFF2-40B4-BE49-F238E27FC236}">
                <a16:creationId xmlns:a16="http://schemas.microsoft.com/office/drawing/2014/main" id="{C0C53CD8-8FFF-4B69-875B-9298A49BAE8A}"/>
              </a:ext>
            </a:extLst>
          </p:cNvPr>
          <p:cNvPicPr>
            <a:picLocks noChangeAspect="1"/>
          </p:cNvPicPr>
          <p:nvPr/>
        </p:nvPicPr>
        <p:blipFill rotWithShape="1">
          <a:blip r:embed="rId2">
            <a:extLst>
              <a:ext uri="{28A0092B-C50C-407E-A947-70E740481C1C}">
                <a14:useLocalDpi xmlns:a14="http://schemas.microsoft.com/office/drawing/2010/main" val="0"/>
              </a:ext>
            </a:extLst>
          </a:blip>
          <a:srcRect l="4344" t="7986" r="11381" b="8279"/>
          <a:stretch/>
        </p:blipFill>
        <p:spPr>
          <a:xfrm>
            <a:off x="468085" y="1576401"/>
            <a:ext cx="6594340" cy="5123303"/>
          </a:xfrm>
          <a:prstGeom prst="rect">
            <a:avLst/>
          </a:prstGeom>
        </p:spPr>
      </p:pic>
      <p:sp>
        <p:nvSpPr>
          <p:cNvPr id="5" name="TextBox 4">
            <a:extLst>
              <a:ext uri="{FF2B5EF4-FFF2-40B4-BE49-F238E27FC236}">
                <a16:creationId xmlns:a16="http://schemas.microsoft.com/office/drawing/2014/main" id="{5AFE74BC-0005-4C26-BA97-E78715E0B559}"/>
              </a:ext>
            </a:extLst>
          </p:cNvPr>
          <p:cNvSpPr txBox="1"/>
          <p:nvPr/>
        </p:nvSpPr>
        <p:spPr>
          <a:xfrm>
            <a:off x="533400" y="304800"/>
            <a:ext cx="3505200" cy="1015663"/>
          </a:xfrm>
          <a:prstGeom prst="rect">
            <a:avLst/>
          </a:prstGeom>
          <a:noFill/>
        </p:spPr>
        <p:txBody>
          <a:bodyPr wrap="square" rtlCol="0">
            <a:spAutoFit/>
          </a:bodyPr>
          <a:lstStyle/>
          <a:p>
            <a:r>
              <a:rPr lang="en-US" sz="2000" b="1" dirty="0"/>
              <a:t>2x2 graphic bar charts</a:t>
            </a:r>
          </a:p>
          <a:p>
            <a:pPr marL="342900" indent="-342900">
              <a:buFont typeface="Arial" panose="020B0604020202020204" pitchFamily="34" charset="0"/>
              <a:buChar char="•"/>
            </a:pPr>
            <a:r>
              <a:rPr lang="en-US" sz="2000" dirty="0"/>
              <a:t>4 variables shown</a:t>
            </a:r>
          </a:p>
          <a:p>
            <a:pPr marL="342900" indent="-342900">
              <a:buFont typeface="Arial" panose="020B0604020202020204" pitchFamily="34" charset="0"/>
              <a:buChar char="•"/>
            </a:pPr>
            <a:r>
              <a:rPr lang="en-US" sz="2000" dirty="0"/>
              <a:t>creative folding of long bars</a:t>
            </a:r>
          </a:p>
        </p:txBody>
      </p:sp>
      <p:sp>
        <p:nvSpPr>
          <p:cNvPr id="6" name="TextBox 5">
            <a:extLst>
              <a:ext uri="{FF2B5EF4-FFF2-40B4-BE49-F238E27FC236}">
                <a16:creationId xmlns:a16="http://schemas.microsoft.com/office/drawing/2014/main" id="{11F48488-0841-41B8-A59E-A90B068EB253}"/>
              </a:ext>
            </a:extLst>
          </p:cNvPr>
          <p:cNvSpPr txBox="1"/>
          <p:nvPr/>
        </p:nvSpPr>
        <p:spPr>
          <a:xfrm>
            <a:off x="4724400" y="304800"/>
            <a:ext cx="3581400" cy="923330"/>
          </a:xfrm>
          <a:prstGeom prst="rect">
            <a:avLst/>
          </a:prstGeom>
          <a:noFill/>
        </p:spPr>
        <p:txBody>
          <a:bodyPr wrap="square" rtlCol="0">
            <a:spAutoFit/>
          </a:bodyPr>
          <a:lstStyle/>
          <a:p>
            <a:r>
              <a:rPr lang="en-US" dirty="0"/>
              <a:t>Expenses of the first establishment of railroads of the world as of 1883</a:t>
            </a:r>
          </a:p>
          <a:p>
            <a:r>
              <a:rPr lang="en-US" dirty="0"/>
              <a:t>[Album 1886, p. 11]</a:t>
            </a:r>
          </a:p>
        </p:txBody>
      </p:sp>
      <p:sp>
        <p:nvSpPr>
          <p:cNvPr id="7" name="TextBox 6">
            <a:extLst>
              <a:ext uri="{FF2B5EF4-FFF2-40B4-BE49-F238E27FC236}">
                <a16:creationId xmlns:a16="http://schemas.microsoft.com/office/drawing/2014/main" id="{3D78C2E6-0A55-4A45-A5B5-6915BE669E1B}"/>
              </a:ext>
            </a:extLst>
          </p:cNvPr>
          <p:cNvSpPr txBox="1"/>
          <p:nvPr/>
        </p:nvSpPr>
        <p:spPr>
          <a:xfrm>
            <a:off x="5638800" y="1981200"/>
            <a:ext cx="762000" cy="369332"/>
          </a:xfrm>
          <a:prstGeom prst="rect">
            <a:avLst/>
          </a:prstGeom>
          <a:noFill/>
        </p:spPr>
        <p:txBody>
          <a:bodyPr wrap="square" rtlCol="0">
            <a:spAutoFit/>
          </a:bodyPr>
          <a:lstStyle/>
          <a:p>
            <a:pPr algn="ctr"/>
            <a:r>
              <a:rPr lang="en-US" dirty="0"/>
              <a:t>USA</a:t>
            </a:r>
          </a:p>
        </p:txBody>
      </p:sp>
      <p:sp>
        <p:nvSpPr>
          <p:cNvPr id="8" name="TextBox 7">
            <a:extLst>
              <a:ext uri="{FF2B5EF4-FFF2-40B4-BE49-F238E27FC236}">
                <a16:creationId xmlns:a16="http://schemas.microsoft.com/office/drawing/2014/main" id="{4454D61F-3E3A-49CC-A779-55824087ADC9}"/>
              </a:ext>
            </a:extLst>
          </p:cNvPr>
          <p:cNvSpPr txBox="1"/>
          <p:nvPr/>
        </p:nvSpPr>
        <p:spPr>
          <a:xfrm>
            <a:off x="5715000" y="2971800"/>
            <a:ext cx="914400" cy="369332"/>
          </a:xfrm>
          <a:prstGeom prst="rect">
            <a:avLst/>
          </a:prstGeom>
          <a:noFill/>
        </p:spPr>
        <p:txBody>
          <a:bodyPr wrap="square" rtlCol="0">
            <a:spAutoFit/>
          </a:bodyPr>
          <a:lstStyle/>
          <a:p>
            <a:r>
              <a:rPr lang="en-US" dirty="0"/>
              <a:t>Canada</a:t>
            </a:r>
          </a:p>
        </p:txBody>
      </p:sp>
      <p:pic>
        <p:nvPicPr>
          <p:cNvPr id="9" name="Picture 8">
            <a:extLst>
              <a:ext uri="{FF2B5EF4-FFF2-40B4-BE49-F238E27FC236}">
                <a16:creationId xmlns:a16="http://schemas.microsoft.com/office/drawing/2014/main" id="{E34EAB50-B20F-429B-A6DE-B5ADA047FF3A}"/>
              </a:ext>
            </a:extLst>
          </p:cNvPr>
          <p:cNvPicPr>
            <a:picLocks noChangeAspect="1"/>
          </p:cNvPicPr>
          <p:nvPr/>
        </p:nvPicPr>
        <p:blipFill>
          <a:blip r:embed="rId3"/>
          <a:stretch>
            <a:fillRect/>
          </a:stretch>
        </p:blipFill>
        <p:spPr>
          <a:xfrm>
            <a:off x="7365088" y="2608847"/>
            <a:ext cx="1019048" cy="1095238"/>
          </a:xfrm>
          <a:prstGeom prst="rect">
            <a:avLst/>
          </a:prstGeom>
        </p:spPr>
      </p:pic>
      <p:sp>
        <p:nvSpPr>
          <p:cNvPr id="10" name="TextBox 9">
            <a:extLst>
              <a:ext uri="{FF2B5EF4-FFF2-40B4-BE49-F238E27FC236}">
                <a16:creationId xmlns:a16="http://schemas.microsoft.com/office/drawing/2014/main" id="{333A8A3C-62B2-476E-9CFB-447F68E29A4F}"/>
              </a:ext>
            </a:extLst>
          </p:cNvPr>
          <p:cNvSpPr txBox="1"/>
          <p:nvPr/>
        </p:nvSpPr>
        <p:spPr>
          <a:xfrm rot="18586504">
            <a:off x="7174588" y="2196643"/>
            <a:ext cx="1019048" cy="307777"/>
          </a:xfrm>
          <a:prstGeom prst="rect">
            <a:avLst/>
          </a:prstGeom>
          <a:noFill/>
        </p:spPr>
        <p:txBody>
          <a:bodyPr wrap="square" rtlCol="0">
            <a:spAutoFit/>
          </a:bodyPr>
          <a:lstStyle/>
          <a:p>
            <a:pPr algn="ctr"/>
            <a:r>
              <a:rPr lang="en-US" sz="1400" dirty="0"/>
              <a:t>total exp</a:t>
            </a:r>
          </a:p>
        </p:txBody>
      </p:sp>
      <p:sp>
        <p:nvSpPr>
          <p:cNvPr id="11" name="TextBox 10">
            <a:extLst>
              <a:ext uri="{FF2B5EF4-FFF2-40B4-BE49-F238E27FC236}">
                <a16:creationId xmlns:a16="http://schemas.microsoft.com/office/drawing/2014/main" id="{D849A612-C081-41BD-87A3-BD95FC00088B}"/>
              </a:ext>
            </a:extLst>
          </p:cNvPr>
          <p:cNvSpPr txBox="1"/>
          <p:nvPr/>
        </p:nvSpPr>
        <p:spPr>
          <a:xfrm rot="18498752">
            <a:off x="7849108" y="2665810"/>
            <a:ext cx="996298" cy="307777"/>
          </a:xfrm>
          <a:prstGeom prst="rect">
            <a:avLst/>
          </a:prstGeom>
          <a:noFill/>
        </p:spPr>
        <p:txBody>
          <a:bodyPr wrap="none" rtlCol="0">
            <a:spAutoFit/>
          </a:bodyPr>
          <a:lstStyle/>
          <a:p>
            <a:r>
              <a:rPr lang="en-US" sz="1400" dirty="0"/>
              <a:t>exp per km</a:t>
            </a:r>
          </a:p>
        </p:txBody>
      </p:sp>
    </p:spTree>
    <p:extLst>
      <p:ext uri="{BB962C8B-B14F-4D97-AF65-F5344CB8AC3E}">
        <p14:creationId xmlns:p14="http://schemas.microsoft.com/office/powerpoint/2010/main" val="2607843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ASG</a:t>
            </a:r>
            <a:r>
              <a:rPr lang="en-US" dirty="0"/>
              <a:t> now online: David Rumsey</a:t>
            </a:r>
          </a:p>
        </p:txBody>
      </p:sp>
      <p:sp>
        <p:nvSpPr>
          <p:cNvPr id="3" name="Slide Number Placeholder 2"/>
          <p:cNvSpPr>
            <a:spLocks noGrp="1"/>
          </p:cNvSpPr>
          <p:nvPr>
            <p:ph type="sldNum" sz="quarter" idx="12"/>
          </p:nvPr>
        </p:nvSpPr>
        <p:spPr/>
        <p:txBody>
          <a:bodyPr/>
          <a:lstStyle/>
          <a:p>
            <a:fld id="{810B7604-93B8-4136-B9BD-D1CE89EE20B0}" type="slidenum">
              <a:rPr lang="en-US" smtClean="0"/>
              <a:t>56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00200"/>
            <a:ext cx="7217143" cy="4954286"/>
          </a:xfrm>
          <a:prstGeom prst="rect">
            <a:avLst/>
          </a:prstGeom>
        </p:spPr>
      </p:pic>
      <p:sp>
        <p:nvSpPr>
          <p:cNvPr id="5" name="TextBox 4"/>
          <p:cNvSpPr txBox="1"/>
          <p:nvPr/>
        </p:nvSpPr>
        <p:spPr>
          <a:xfrm>
            <a:off x="457201" y="1143000"/>
            <a:ext cx="8229599" cy="381000"/>
          </a:xfrm>
          <a:prstGeom prst="rect">
            <a:avLst/>
          </a:prstGeom>
          <a:noFill/>
        </p:spPr>
        <p:txBody>
          <a:bodyPr wrap="square" rtlCol="0">
            <a:spAutoFit/>
          </a:bodyPr>
          <a:lstStyle/>
          <a:p>
            <a:r>
              <a:rPr lang="en-US" dirty="0"/>
              <a:t>All 18 volumes, </a:t>
            </a:r>
            <a:r>
              <a:rPr lang="en-US" dirty="0">
                <a:hlinkClick r:id="rId4"/>
              </a:rPr>
              <a:t>https://www.davidrumsey.com/luna/servlet/s/nl72bu</a:t>
            </a:r>
            <a:r>
              <a:rPr lang="en-US" dirty="0"/>
              <a:t> </a:t>
            </a:r>
          </a:p>
        </p:txBody>
      </p:sp>
    </p:spTree>
    <p:extLst>
      <p:ext uri="{BB962C8B-B14F-4D97-AF65-F5344CB8AC3E}">
        <p14:creationId xmlns:p14="http://schemas.microsoft.com/office/powerpoint/2010/main" val="2870907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31A54A-BC81-4920-AF73-382E84DF3152}" type="slidenum">
              <a:rPr lang="en-US"/>
              <a:pPr/>
              <a:t>57</a:t>
            </a:fld>
            <a:endParaRPr lang="en-US"/>
          </a:p>
        </p:txBody>
      </p:sp>
      <p:sp>
        <p:nvSpPr>
          <p:cNvPr id="90114" name="Rectangle 2"/>
          <p:cNvSpPr>
            <a:spLocks noGrp="1" noChangeArrowheads="1"/>
          </p:cNvSpPr>
          <p:nvPr>
            <p:ph type="title"/>
          </p:nvPr>
        </p:nvSpPr>
        <p:spPr/>
        <p:txBody>
          <a:bodyPr>
            <a:normAutofit fontScale="90000"/>
          </a:bodyPr>
          <a:lstStyle/>
          <a:p>
            <a:r>
              <a:rPr lang="en-US"/>
              <a:t>U.S. Census Atlases</a:t>
            </a:r>
          </a:p>
        </p:txBody>
      </p:sp>
      <p:sp>
        <p:nvSpPr>
          <p:cNvPr id="90115" name="Rectangle 3"/>
          <p:cNvSpPr>
            <a:spLocks noGrp="1" noChangeArrowheads="1"/>
          </p:cNvSpPr>
          <p:nvPr>
            <p:ph type="body" idx="1"/>
          </p:nvPr>
        </p:nvSpPr>
        <p:spPr/>
        <p:txBody>
          <a:bodyPr/>
          <a:lstStyle/>
          <a:p>
            <a:r>
              <a:rPr lang="en-US" sz="2800" i="1"/>
              <a:t>Statistical Atlas of the Ninth Census</a:t>
            </a:r>
            <a:r>
              <a:rPr lang="en-US" sz="2800"/>
              <a:t> (1872) – Francis Walker</a:t>
            </a:r>
          </a:p>
          <a:p>
            <a:pPr lvl="1"/>
            <a:r>
              <a:rPr lang="en-US" sz="2400"/>
              <a:t>60 plates: First graphic portrait of the nation</a:t>
            </a:r>
          </a:p>
          <a:p>
            <a:pPr lvl="1"/>
            <a:r>
              <a:rPr lang="en-US" sz="2400"/>
              <a:t>Topics: geology, minerals, weather, pop. by ethnicity, wealth, literacy, death rates by age, sex, cause, rates of blindness, insanity, etc.</a:t>
            </a:r>
          </a:p>
          <a:p>
            <a:r>
              <a:rPr lang="en-US" sz="2800" i="1"/>
              <a:t>Tenth Census</a:t>
            </a:r>
            <a:r>
              <a:rPr lang="en-US" sz="2800"/>
              <a:t> (1880) – Henry Gannett</a:t>
            </a:r>
          </a:p>
          <a:p>
            <a:pPr lvl="1"/>
            <a:r>
              <a:rPr lang="en-US" sz="2400"/>
              <a:t>151 plates</a:t>
            </a:r>
          </a:p>
          <a:p>
            <a:r>
              <a:rPr lang="en-US" sz="2800" i="1"/>
              <a:t>Eleventh Census</a:t>
            </a:r>
            <a:r>
              <a:rPr lang="en-US" sz="2800"/>
              <a:t> (1890) – Henry Gannett</a:t>
            </a:r>
          </a:p>
          <a:p>
            <a:pPr lvl="1"/>
            <a:r>
              <a:rPr lang="en-US" sz="2400"/>
              <a:t>126 plates</a:t>
            </a:r>
          </a:p>
        </p:txBody>
      </p:sp>
    </p:spTree>
    <p:extLst>
      <p:ext uri="{BB962C8B-B14F-4D97-AF65-F5344CB8AC3E}">
        <p14:creationId xmlns:p14="http://schemas.microsoft.com/office/powerpoint/2010/main" val="342904626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BCFB1737-EE2E-4E6E-9575-64B0F23F6743}" type="slidenum">
              <a:rPr lang="en-US"/>
              <a:pPr/>
              <a:t>58</a:t>
            </a:fld>
            <a:endParaRPr lang="en-US"/>
          </a:p>
        </p:txBody>
      </p:sp>
      <p:pic>
        <p:nvPicPr>
          <p:cNvPr id="92164" name="Picture 4" descr="1870_race_mosa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74850"/>
            <a:ext cx="6324600" cy="4883150"/>
          </a:xfrm>
          <a:prstGeom prst="rect">
            <a:avLst/>
          </a:prstGeom>
          <a:noFill/>
          <a:extLst>
            <a:ext uri="{909E8E84-426E-40DD-AFC4-6F175D3DCCD1}">
              <a14:hiddenFill xmlns:a14="http://schemas.microsoft.com/office/drawing/2010/main">
                <a:solidFill>
                  <a:srgbClr val="FFFFFF"/>
                </a:solidFill>
              </a14:hiddenFill>
            </a:ext>
          </a:extLst>
        </p:spPr>
      </p:pic>
      <p:pic>
        <p:nvPicPr>
          <p:cNvPr id="92165" name="Picture 5" descr="1870_race_mosai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95800"/>
            <a:ext cx="2462213" cy="2187575"/>
          </a:xfrm>
          <a:prstGeom prst="rect">
            <a:avLst/>
          </a:prstGeom>
          <a:noFill/>
          <a:extLst>
            <a:ext uri="{909E8E84-426E-40DD-AFC4-6F175D3DCCD1}">
              <a14:hiddenFill xmlns:a14="http://schemas.microsoft.com/office/drawing/2010/main">
                <a:solidFill>
                  <a:srgbClr val="FFFFFF"/>
                </a:solidFill>
              </a14:hiddenFill>
            </a:ext>
          </a:extLst>
        </p:spPr>
      </p:pic>
      <p:sp>
        <p:nvSpPr>
          <p:cNvPr id="92166" name="Text Box 6"/>
          <p:cNvSpPr txBox="1">
            <a:spLocks noChangeArrowheads="1"/>
          </p:cNvSpPr>
          <p:nvPr/>
        </p:nvSpPr>
        <p:spPr bwMode="auto">
          <a:xfrm>
            <a:off x="533400" y="381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Mosaics/treemaps: Area ~ state population</a:t>
            </a:r>
          </a:p>
        </p:txBody>
      </p:sp>
      <p:sp>
        <p:nvSpPr>
          <p:cNvPr id="92167" name="Text Box 7"/>
          <p:cNvSpPr txBox="1">
            <a:spLocks noChangeArrowheads="1"/>
          </p:cNvSpPr>
          <p:nvPr/>
        </p:nvSpPr>
        <p:spPr bwMode="auto">
          <a:xfrm>
            <a:off x="609600" y="1066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State populations: Foreign born / Native colored / White + Born inside/outside [Atlas, 1870, plate 20]</a:t>
            </a:r>
          </a:p>
        </p:txBody>
      </p:sp>
      <p:sp>
        <p:nvSpPr>
          <p:cNvPr id="92168" name="Text Box 8"/>
          <p:cNvSpPr txBox="1">
            <a:spLocks noChangeArrowheads="1"/>
          </p:cNvSpPr>
          <p:nvPr/>
        </p:nvSpPr>
        <p:spPr bwMode="auto">
          <a:xfrm rot="18900000">
            <a:off x="152400" y="4038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foreign</a:t>
            </a:r>
          </a:p>
        </p:txBody>
      </p:sp>
      <p:sp>
        <p:nvSpPr>
          <p:cNvPr id="92170" name="Rectangle 10"/>
          <p:cNvSpPr>
            <a:spLocks noChangeArrowheads="1"/>
          </p:cNvSpPr>
          <p:nvPr/>
        </p:nvSpPr>
        <p:spPr bwMode="auto">
          <a:xfrm rot="18900000">
            <a:off x="533400" y="4038600"/>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colored</a:t>
            </a:r>
          </a:p>
        </p:txBody>
      </p:sp>
      <p:sp>
        <p:nvSpPr>
          <p:cNvPr id="92172" name="Rectangle 12"/>
          <p:cNvSpPr>
            <a:spLocks noChangeArrowheads="1"/>
          </p:cNvSpPr>
          <p:nvPr/>
        </p:nvSpPr>
        <p:spPr bwMode="auto">
          <a:xfrm rot="18900000">
            <a:off x="1295400" y="4114800"/>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white</a:t>
            </a:r>
          </a:p>
        </p:txBody>
      </p:sp>
      <p:sp>
        <p:nvSpPr>
          <p:cNvPr id="92173" name="Text Box 13"/>
          <p:cNvSpPr txBox="1">
            <a:spLocks noChangeArrowheads="1"/>
          </p:cNvSpPr>
          <p:nvPr/>
        </p:nvSpPr>
        <p:spPr bwMode="auto">
          <a:xfrm>
            <a:off x="1219200" y="487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inside</a:t>
            </a:r>
          </a:p>
        </p:txBody>
      </p:sp>
      <p:sp>
        <p:nvSpPr>
          <p:cNvPr id="92174" name="Text Box 14"/>
          <p:cNvSpPr txBox="1">
            <a:spLocks noChangeArrowheads="1"/>
          </p:cNvSpPr>
          <p:nvPr/>
        </p:nvSpPr>
        <p:spPr bwMode="auto">
          <a:xfrm>
            <a:off x="1219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outside</a:t>
            </a:r>
          </a:p>
        </p:txBody>
      </p:sp>
      <p:sp>
        <p:nvSpPr>
          <p:cNvPr id="92175" name="Rectangle 15"/>
          <p:cNvSpPr>
            <a:spLocks noChangeArrowheads="1"/>
          </p:cNvSpPr>
          <p:nvPr/>
        </p:nvSpPr>
        <p:spPr bwMode="auto">
          <a:xfrm>
            <a:off x="3048000" y="4572000"/>
            <a:ext cx="914400" cy="838200"/>
          </a:xfrm>
          <a:prstGeom prst="rect">
            <a:avLst/>
          </a:prstGeom>
          <a:noFill/>
          <a:ln w="1587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6" name="Text Box 16"/>
          <p:cNvSpPr txBox="1">
            <a:spLocks noChangeArrowheads="1"/>
          </p:cNvSpPr>
          <p:nvPr/>
        </p:nvSpPr>
        <p:spPr bwMode="auto">
          <a:xfrm>
            <a:off x="7772400" y="5867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NY</a:t>
            </a:r>
          </a:p>
        </p:txBody>
      </p:sp>
      <p:sp>
        <p:nvSpPr>
          <p:cNvPr id="92177" name="Rectangle 17"/>
          <p:cNvSpPr>
            <a:spLocks noChangeArrowheads="1"/>
          </p:cNvSpPr>
          <p:nvPr/>
        </p:nvSpPr>
        <p:spPr bwMode="auto">
          <a:xfrm>
            <a:off x="6172200" y="5867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a:t>
            </a:r>
          </a:p>
        </p:txBody>
      </p:sp>
      <p:sp>
        <p:nvSpPr>
          <p:cNvPr id="92178" name="Rectangle 18"/>
          <p:cNvSpPr>
            <a:spLocks noChangeArrowheads="1"/>
          </p:cNvSpPr>
          <p:nvPr/>
        </p:nvSpPr>
        <p:spPr bwMode="auto">
          <a:xfrm>
            <a:off x="8001000" y="4724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a:t>
            </a:r>
          </a:p>
        </p:txBody>
      </p:sp>
      <p:sp>
        <p:nvSpPr>
          <p:cNvPr id="92179" name="Rectangle 19"/>
          <p:cNvSpPr>
            <a:spLocks noChangeArrowheads="1"/>
          </p:cNvSpPr>
          <p:nvPr/>
        </p:nvSpPr>
        <p:spPr bwMode="auto">
          <a:xfrm>
            <a:off x="7315200" y="4038600"/>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GA</a:t>
            </a:r>
          </a:p>
        </p:txBody>
      </p:sp>
      <p:sp>
        <p:nvSpPr>
          <p:cNvPr id="92180" name="Rectangle 20"/>
          <p:cNvSpPr>
            <a:spLocks noChangeArrowheads="1"/>
          </p:cNvSpPr>
          <p:nvPr/>
        </p:nvSpPr>
        <p:spPr bwMode="auto">
          <a:xfrm>
            <a:off x="4648200" y="58674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OH</a:t>
            </a:r>
          </a:p>
        </p:txBody>
      </p:sp>
      <p:sp>
        <p:nvSpPr>
          <p:cNvPr id="92181" name="Rectangle 21"/>
          <p:cNvSpPr>
            <a:spLocks noChangeArrowheads="1"/>
          </p:cNvSpPr>
          <p:nvPr/>
        </p:nvSpPr>
        <p:spPr bwMode="auto">
          <a:xfrm>
            <a:off x="3200400" y="48768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MO</a:t>
            </a:r>
          </a:p>
        </p:txBody>
      </p:sp>
      <p:sp>
        <p:nvSpPr>
          <p:cNvPr id="92182" name="Text Box 22"/>
          <p:cNvSpPr txBox="1">
            <a:spLocks noChangeArrowheads="1"/>
          </p:cNvSpPr>
          <p:nvPr/>
        </p:nvSpPr>
        <p:spPr bwMode="auto">
          <a:xfrm rot="18900000">
            <a:off x="1752600" y="38100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Total: In/out</a:t>
            </a:r>
          </a:p>
        </p:txBody>
      </p:sp>
    </p:spTree>
    <p:extLst>
      <p:ext uri="{BB962C8B-B14F-4D97-AF65-F5344CB8AC3E}">
        <p14:creationId xmlns:p14="http://schemas.microsoft.com/office/powerpoint/2010/main" val="13750941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D3811C1-372A-4268-90B1-BFE4896BB154}" type="slidenum">
              <a:rPr lang="en-US"/>
              <a:pPr/>
              <a:t>59</a:t>
            </a:fld>
            <a:endParaRPr lang="en-US"/>
          </a:p>
        </p:txBody>
      </p:sp>
      <p:pic>
        <p:nvPicPr>
          <p:cNvPr id="118788" name="Picture 4" descr="1870_racedeath_pyramid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0"/>
            <a:ext cx="4387850" cy="5884863"/>
          </a:xfrm>
          <a:prstGeom prst="rect">
            <a:avLst/>
          </a:prstGeom>
          <a:noFill/>
          <a:extLst>
            <a:ext uri="{909E8E84-426E-40DD-AFC4-6F175D3DCCD1}">
              <a14:hiddenFill xmlns:a14="http://schemas.microsoft.com/office/drawing/2010/main">
                <a:solidFill>
                  <a:srgbClr val="FFFFFF"/>
                </a:solidFill>
              </a14:hiddenFill>
            </a:ext>
          </a:extLst>
        </p:spPr>
      </p:pic>
      <p:sp>
        <p:nvSpPr>
          <p:cNvPr id="118789" name="Text Box 5"/>
          <p:cNvSpPr txBox="1">
            <a:spLocks noChangeArrowheads="1"/>
          </p:cNvSpPr>
          <p:nvPr/>
        </p:nvSpPr>
        <p:spPr bwMode="auto">
          <a:xfrm>
            <a:off x="381000" y="609600"/>
            <a:ext cx="3733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Bilateral histograms: deaths (sex by month) ~ state, cause, nationality</a:t>
            </a:r>
          </a:p>
        </p:txBody>
      </p:sp>
      <p:pic>
        <p:nvPicPr>
          <p:cNvPr id="118790" name="Picture 6" descr="1870_racedeath_pyramidline-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352800"/>
            <a:ext cx="39624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18791" name="Rectangle 7"/>
          <p:cNvSpPr>
            <a:spLocks noChangeArrowheads="1"/>
          </p:cNvSpPr>
          <p:nvPr/>
        </p:nvSpPr>
        <p:spPr bwMode="auto">
          <a:xfrm>
            <a:off x="457200" y="19050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[Atlas, 1870, plate 44]</a:t>
            </a:r>
          </a:p>
        </p:txBody>
      </p:sp>
      <p:sp>
        <p:nvSpPr>
          <p:cNvPr id="118792" name="Text Box 8"/>
          <p:cNvSpPr txBox="1">
            <a:spLocks noChangeArrowheads="1"/>
          </p:cNvSpPr>
          <p:nvPr/>
        </p:nvSpPr>
        <p:spPr bwMode="auto">
          <a:xfrm>
            <a:off x="7924800" y="1143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state</a:t>
            </a:r>
          </a:p>
        </p:txBody>
      </p:sp>
      <p:sp>
        <p:nvSpPr>
          <p:cNvPr id="118793" name="Rectangle 9"/>
          <p:cNvSpPr>
            <a:spLocks noChangeArrowheads="1"/>
          </p:cNvSpPr>
          <p:nvPr/>
        </p:nvSpPr>
        <p:spPr bwMode="auto">
          <a:xfrm>
            <a:off x="7924800" y="2971800"/>
            <a:ext cx="725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cause</a:t>
            </a:r>
          </a:p>
        </p:txBody>
      </p:sp>
      <p:sp>
        <p:nvSpPr>
          <p:cNvPr id="118794" name="Rectangle 10"/>
          <p:cNvSpPr>
            <a:spLocks noChangeArrowheads="1"/>
          </p:cNvSpPr>
          <p:nvPr/>
        </p:nvSpPr>
        <p:spPr bwMode="auto">
          <a:xfrm>
            <a:off x="7696200" y="4419600"/>
            <a:ext cx="1096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nationality</a:t>
            </a:r>
          </a:p>
        </p:txBody>
      </p:sp>
      <p:sp>
        <p:nvSpPr>
          <p:cNvPr id="118795" name="Rectangle 11"/>
          <p:cNvSpPr>
            <a:spLocks noChangeArrowheads="1"/>
          </p:cNvSpPr>
          <p:nvPr/>
        </p:nvSpPr>
        <p:spPr bwMode="auto">
          <a:xfrm>
            <a:off x="4648200" y="3276600"/>
            <a:ext cx="1066800" cy="8382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5000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B6AD7E-38D3-49FE-84AC-DB2176279DCC}" type="slidenum">
              <a:rPr lang="en-US"/>
              <a:pPr/>
              <a:t>6</a:t>
            </a:fld>
            <a:endParaRPr lang="en-US"/>
          </a:p>
        </p:txBody>
      </p:sp>
      <p:sp>
        <p:nvSpPr>
          <p:cNvPr id="104450" name="Rectangle 2"/>
          <p:cNvSpPr>
            <a:spLocks noGrp="1" noChangeArrowheads="1"/>
          </p:cNvSpPr>
          <p:nvPr>
            <p:ph type="title"/>
          </p:nvPr>
        </p:nvSpPr>
        <p:spPr>
          <a:xfrm>
            <a:off x="457200" y="274638"/>
            <a:ext cx="8229600" cy="868362"/>
          </a:xfrm>
        </p:spPr>
        <p:txBody>
          <a:bodyPr/>
          <a:lstStyle/>
          <a:p>
            <a:r>
              <a:rPr lang="en-US"/>
              <a:t>Preludes: data</a:t>
            </a:r>
          </a:p>
        </p:txBody>
      </p:sp>
      <p:sp>
        <p:nvSpPr>
          <p:cNvPr id="104451" name="Rectangle 3"/>
          <p:cNvSpPr>
            <a:spLocks noGrp="1" noChangeArrowheads="1"/>
          </p:cNvSpPr>
          <p:nvPr>
            <p:ph type="body" idx="1"/>
          </p:nvPr>
        </p:nvSpPr>
        <p:spPr>
          <a:xfrm>
            <a:off x="457200" y="1477962"/>
            <a:ext cx="8229600" cy="4770438"/>
          </a:xfrm>
        </p:spPr>
        <p:txBody>
          <a:bodyPr/>
          <a:lstStyle/>
          <a:p>
            <a:pPr>
              <a:lnSpc>
                <a:spcPct val="80000"/>
              </a:lnSpc>
            </a:pPr>
            <a:r>
              <a:rPr lang="en-US" sz="2400" dirty="0"/>
              <a:t>Population: ~ 1660--</a:t>
            </a:r>
          </a:p>
          <a:p>
            <a:pPr lvl="1">
              <a:lnSpc>
                <a:spcPct val="80000"/>
              </a:lnSpc>
            </a:pPr>
            <a:r>
              <a:rPr lang="en-US" sz="2000" dirty="0"/>
              <a:t>Bills of mortality: </a:t>
            </a:r>
            <a:r>
              <a:rPr lang="en-US" sz="2000" dirty="0" err="1"/>
              <a:t>Graunt</a:t>
            </a:r>
            <a:r>
              <a:rPr lang="en-US" sz="2000" dirty="0"/>
              <a:t> (1662) </a:t>
            </a:r>
          </a:p>
          <a:p>
            <a:pPr lvl="1">
              <a:lnSpc>
                <a:spcPct val="80000"/>
              </a:lnSpc>
            </a:pPr>
            <a:r>
              <a:rPr lang="en-US" sz="2000" dirty="0"/>
              <a:t>Political arithmetic: Petty (1665)</a:t>
            </a:r>
          </a:p>
          <a:p>
            <a:pPr lvl="1">
              <a:lnSpc>
                <a:spcPct val="80000"/>
              </a:lnSpc>
            </a:pPr>
            <a:r>
              <a:rPr lang="en-US" sz="2000" dirty="0"/>
              <a:t>Demography: </a:t>
            </a:r>
            <a:r>
              <a:rPr lang="en-US" sz="2000" dirty="0" err="1">
                <a:solidFill>
                  <a:srgbClr val="000000"/>
                </a:solidFill>
              </a:rPr>
              <a:t>Süssmilch</a:t>
            </a:r>
            <a:r>
              <a:rPr lang="en-US" sz="2000" dirty="0"/>
              <a:t> (1741)</a:t>
            </a:r>
          </a:p>
          <a:p>
            <a:pPr>
              <a:lnSpc>
                <a:spcPct val="80000"/>
              </a:lnSpc>
            </a:pPr>
            <a:r>
              <a:rPr lang="en-US" sz="2400" dirty="0"/>
              <a:t>Economic data: ~ 1770--</a:t>
            </a:r>
          </a:p>
          <a:p>
            <a:pPr lvl="1">
              <a:lnSpc>
                <a:spcPct val="80000"/>
              </a:lnSpc>
            </a:pPr>
            <a:r>
              <a:rPr lang="en-US" sz="2000" dirty="0"/>
              <a:t>Revenue, expenditures, taxes</a:t>
            </a:r>
          </a:p>
          <a:p>
            <a:pPr lvl="1">
              <a:lnSpc>
                <a:spcPct val="80000"/>
              </a:lnSpc>
            </a:pPr>
            <a:r>
              <a:rPr lang="en-US" sz="2000" dirty="0"/>
              <a:t>Imports, exports</a:t>
            </a:r>
          </a:p>
          <a:p>
            <a:pPr lvl="1">
              <a:lnSpc>
                <a:spcPct val="80000"/>
              </a:lnSpc>
            </a:pPr>
            <a:r>
              <a:rPr lang="en-US" sz="2000" dirty="0"/>
              <a:t>Transport</a:t>
            </a:r>
          </a:p>
          <a:p>
            <a:pPr>
              <a:lnSpc>
                <a:spcPct val="80000"/>
              </a:lnSpc>
            </a:pPr>
            <a:r>
              <a:rPr lang="en-US" sz="2400" dirty="0"/>
              <a:t>Social data: ~ 1820--</a:t>
            </a:r>
          </a:p>
          <a:p>
            <a:pPr lvl="1">
              <a:lnSpc>
                <a:spcPct val="80000"/>
              </a:lnSpc>
            </a:pPr>
            <a:r>
              <a:rPr lang="en-US" sz="2000" dirty="0"/>
              <a:t>Literacy, education</a:t>
            </a:r>
          </a:p>
          <a:p>
            <a:pPr lvl="1">
              <a:lnSpc>
                <a:spcPct val="80000"/>
              </a:lnSpc>
            </a:pPr>
            <a:r>
              <a:rPr lang="en-US" sz="2000" dirty="0"/>
              <a:t>Crime, suicides, illegitimate births, prostitution</a:t>
            </a:r>
          </a:p>
          <a:p>
            <a:pPr lvl="1">
              <a:lnSpc>
                <a:spcPct val="80000"/>
              </a:lnSpc>
            </a:pPr>
            <a:r>
              <a:rPr lang="en-US" sz="2000" dirty="0"/>
              <a:t>Poverty, debtors, disease</a:t>
            </a:r>
          </a:p>
          <a:p>
            <a:pPr>
              <a:lnSpc>
                <a:spcPct val="80000"/>
              </a:lnSpc>
            </a:pPr>
            <a:r>
              <a:rPr lang="en-US" sz="2400" dirty="0">
                <a:cs typeface="Arial" charset="0"/>
              </a:rPr>
              <a:t>→ </a:t>
            </a:r>
            <a:r>
              <a:rPr lang="en-US" sz="2400" dirty="0"/>
              <a:t>An avalanche of data, waiting to be visualized!</a:t>
            </a:r>
          </a:p>
          <a:p>
            <a:pPr>
              <a:lnSpc>
                <a:spcPct val="80000"/>
              </a:lnSpc>
            </a:pPr>
            <a:endParaRPr lang="en-US" sz="2400" dirty="0"/>
          </a:p>
        </p:txBody>
      </p:sp>
      <p:sp>
        <p:nvSpPr>
          <p:cNvPr id="104452" name="Text Box 4"/>
          <p:cNvSpPr txBox="1">
            <a:spLocks noChangeArrowheads="1"/>
          </p:cNvSpPr>
          <p:nvPr/>
        </p:nvSpPr>
        <p:spPr bwMode="auto">
          <a:xfrm>
            <a:off x="4648200" y="1219200"/>
            <a:ext cx="403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i="1" dirty="0">
                <a:solidFill>
                  <a:srgbClr val="FF0000"/>
                </a:solidFill>
              </a:rPr>
              <a:t>“Data! Data! I can’t make bricks without clay</a:t>
            </a:r>
            <a:r>
              <a:rPr lang="en-US" sz="1400" b="1" dirty="0">
                <a:solidFill>
                  <a:srgbClr val="FF0000"/>
                </a:solidFill>
              </a:rPr>
              <a:t>.” – Sherlock Holmes, </a:t>
            </a:r>
            <a:r>
              <a:rPr lang="en-US" sz="1400" b="1" i="1" dirty="0">
                <a:solidFill>
                  <a:srgbClr val="FF0000"/>
                </a:solidFill>
              </a:rPr>
              <a:t>Copper Beeches</a:t>
            </a:r>
          </a:p>
        </p:txBody>
      </p:sp>
      <p:pic>
        <p:nvPicPr>
          <p:cNvPr id="7" name="Picture 14" descr="du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50522"/>
            <a:ext cx="1239838" cy="114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ropbox\Documents\TOGS\ch05-playfair\fig\playfair-atlas-germany-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3203814"/>
            <a:ext cx="1828888" cy="1034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uygens-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590" y="1755746"/>
            <a:ext cx="1433513"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anim calcmode="lin" valueType="num">
                                      <p:cBhvr additive="base">
                                        <p:cTn id="11" dur="500" fill="hold"/>
                                        <p:tgtEl>
                                          <p:spTgt spid="1044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44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anim calcmode="lin" valueType="num">
                                      <p:cBhvr additive="base">
                                        <p:cTn id="19" dur="500" fill="hold"/>
                                        <p:tgtEl>
                                          <p:spTgt spid="1044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 calcmode="lin" valueType="num">
                                      <p:cBhvr additive="base">
                                        <p:cTn id="2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445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4451">
                                            <p:txEl>
                                              <p:pRg st="5" end="5"/>
                                            </p:txEl>
                                          </p:spTgt>
                                        </p:tgtEl>
                                        <p:attrNameLst>
                                          <p:attrName>style.visibility</p:attrName>
                                        </p:attrNameLst>
                                      </p:cBhvr>
                                      <p:to>
                                        <p:strVal val="visible"/>
                                      </p:to>
                                    </p:set>
                                    <p:anim calcmode="lin" valueType="num">
                                      <p:cBhvr additive="base">
                                        <p:cTn id="33" dur="500" fill="hold"/>
                                        <p:tgtEl>
                                          <p:spTgt spid="1044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44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 calcmode="lin" valueType="num">
                                      <p:cBhvr additive="base">
                                        <p:cTn id="37" dur="500" fill="hold"/>
                                        <p:tgtEl>
                                          <p:spTgt spid="1044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7" end="7"/>
                                            </p:txEl>
                                          </p:spTgt>
                                        </p:tgtEl>
                                        <p:attrNameLst>
                                          <p:attrName>style.visibility</p:attrName>
                                        </p:attrNameLst>
                                      </p:cBhvr>
                                      <p:to>
                                        <p:strVal val="visible"/>
                                      </p:to>
                                    </p:set>
                                    <p:anim calcmode="lin" valueType="num">
                                      <p:cBhvr additive="base">
                                        <p:cTn id="41" dur="500" fill="hold"/>
                                        <p:tgtEl>
                                          <p:spTgt spid="1044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4451">
                                            <p:txEl>
                                              <p:pRg st="8" end="8"/>
                                            </p:txEl>
                                          </p:spTgt>
                                        </p:tgtEl>
                                        <p:attrNameLst>
                                          <p:attrName>style.visibility</p:attrName>
                                        </p:attrNameLst>
                                      </p:cBhvr>
                                      <p:to>
                                        <p:strVal val="visible"/>
                                      </p:to>
                                    </p:set>
                                    <p:anim calcmode="lin" valueType="num">
                                      <p:cBhvr additive="base">
                                        <p:cTn id="51" dur="500" fill="hold"/>
                                        <p:tgtEl>
                                          <p:spTgt spid="10445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04451">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4451">
                                            <p:txEl>
                                              <p:pRg st="9" end="9"/>
                                            </p:txEl>
                                          </p:spTgt>
                                        </p:tgtEl>
                                        <p:attrNameLst>
                                          <p:attrName>style.visibility</p:attrName>
                                        </p:attrNameLst>
                                      </p:cBhvr>
                                      <p:to>
                                        <p:strVal val="visible"/>
                                      </p:to>
                                    </p:set>
                                    <p:anim calcmode="lin" valueType="num">
                                      <p:cBhvr additive="base">
                                        <p:cTn id="55" dur="500" fill="hold"/>
                                        <p:tgtEl>
                                          <p:spTgt spid="10445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4451">
                                            <p:txEl>
                                              <p:pRg st="9" end="9"/>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04451">
                                            <p:txEl>
                                              <p:pRg st="10" end="10"/>
                                            </p:txEl>
                                          </p:spTgt>
                                        </p:tgtEl>
                                        <p:attrNameLst>
                                          <p:attrName>style.visibility</p:attrName>
                                        </p:attrNameLst>
                                      </p:cBhvr>
                                      <p:to>
                                        <p:strVal val="visible"/>
                                      </p:to>
                                    </p:set>
                                    <p:anim calcmode="lin" valueType="num">
                                      <p:cBhvr additive="base">
                                        <p:cTn id="59"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04451">
                                            <p:txEl>
                                              <p:pRg st="11" end="11"/>
                                            </p:txEl>
                                          </p:spTgt>
                                        </p:tgtEl>
                                        <p:attrNameLst>
                                          <p:attrName>style.visibility</p:attrName>
                                        </p:attrNameLst>
                                      </p:cBhvr>
                                      <p:to>
                                        <p:strVal val="visible"/>
                                      </p:to>
                                    </p:set>
                                    <p:anim calcmode="lin" valueType="num">
                                      <p:cBhvr additive="base">
                                        <p:cTn id="63"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04451">
                                            <p:txEl>
                                              <p:pRg st="12" end="12"/>
                                            </p:txEl>
                                          </p:spTgt>
                                        </p:tgtEl>
                                        <p:attrNameLst>
                                          <p:attrName>style.visibility</p:attrName>
                                        </p:attrNameLst>
                                      </p:cBhvr>
                                      <p:to>
                                        <p:strVal val="visible"/>
                                      </p:to>
                                    </p:set>
                                    <p:anim calcmode="lin" valueType="num">
                                      <p:cBhvr additive="base">
                                        <p:cTn id="73"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0445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0DFD5E0-2ABF-4438-A871-F74F5DD5330C}" type="slidenum">
              <a:rPr lang="en-US"/>
              <a:pPr/>
              <a:t>60</a:t>
            </a:fld>
            <a:endParaRPr lang="en-US"/>
          </a:p>
        </p:txBody>
      </p:sp>
      <p:pic>
        <p:nvPicPr>
          <p:cNvPr id="98308" name="Picture 4" descr="1890_romanmethod_chlorople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81000"/>
            <a:ext cx="4703763" cy="6286500"/>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304800" y="457200"/>
            <a:ext cx="3581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Comparative density maps</a:t>
            </a:r>
          </a:p>
        </p:txBody>
      </p:sp>
      <p:sp>
        <p:nvSpPr>
          <p:cNvPr id="98310" name="Text Box 6"/>
          <p:cNvSpPr txBox="1">
            <a:spLocks noChangeArrowheads="1"/>
          </p:cNvSpPr>
          <p:nvPr/>
        </p:nvSpPr>
        <p:spPr bwMode="auto">
          <a:xfrm>
            <a:off x="381000" y="1143000"/>
            <a:ext cx="34290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Proportions of Catholics and Methodists in the total population [Atlas, 1890, plate 36]</a:t>
            </a:r>
          </a:p>
          <a:p>
            <a:pPr>
              <a:spcBef>
                <a:spcPct val="50000"/>
              </a:spcBef>
            </a:pPr>
            <a:r>
              <a:rPr lang="en-US" sz="1400" dirty="0"/>
              <a:t>What area(s) showed a surprising prevalence of Catholics in 1890?</a:t>
            </a:r>
          </a:p>
          <a:p>
            <a:pPr>
              <a:spcBef>
                <a:spcPct val="50000"/>
              </a:spcBef>
            </a:pPr>
            <a:r>
              <a:rPr lang="en-US" sz="1400" dirty="0"/>
              <a:t>Where was the population predominantly Methodist?</a:t>
            </a:r>
          </a:p>
        </p:txBody>
      </p:sp>
      <p:sp>
        <p:nvSpPr>
          <p:cNvPr id="98311" name="Text Box 7"/>
          <p:cNvSpPr txBox="1">
            <a:spLocks noChangeArrowheads="1"/>
          </p:cNvSpPr>
          <p:nvPr/>
        </p:nvSpPr>
        <p:spPr bwMode="auto">
          <a:xfrm>
            <a:off x="6019800" y="152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Catholics</a:t>
            </a:r>
          </a:p>
        </p:txBody>
      </p:sp>
      <p:sp>
        <p:nvSpPr>
          <p:cNvPr id="98312" name="Rectangle 8"/>
          <p:cNvSpPr>
            <a:spLocks noChangeArrowheads="1"/>
          </p:cNvSpPr>
          <p:nvPr/>
        </p:nvSpPr>
        <p:spPr bwMode="auto">
          <a:xfrm>
            <a:off x="6019800" y="3429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Methodists</a:t>
            </a:r>
          </a:p>
        </p:txBody>
      </p:sp>
      <p:pic>
        <p:nvPicPr>
          <p:cNvPr id="98313" name="Picture 9" descr="1890_romanmethod_chloropleth-de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330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98314" name="Text Box 10"/>
          <p:cNvSpPr txBox="1">
            <a:spLocks noChangeArrowheads="1"/>
          </p:cNvSpPr>
          <p:nvPr/>
        </p:nvSpPr>
        <p:spPr bwMode="auto">
          <a:xfrm>
            <a:off x="457200" y="32004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Detail (Catholics)</a:t>
            </a:r>
          </a:p>
        </p:txBody>
      </p:sp>
      <p:sp>
        <p:nvSpPr>
          <p:cNvPr id="98315" name="Rectangle 11"/>
          <p:cNvSpPr>
            <a:spLocks noChangeArrowheads="1"/>
          </p:cNvSpPr>
          <p:nvPr/>
        </p:nvSpPr>
        <p:spPr bwMode="auto">
          <a:xfrm>
            <a:off x="7162800" y="1143000"/>
            <a:ext cx="1143000" cy="11430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4609947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306A215A-EDD5-4408-B8D1-254F6A2FF568}" type="slidenum">
              <a:rPr lang="en-US"/>
              <a:pPr/>
              <a:t>61</a:t>
            </a:fld>
            <a:endParaRPr lang="en-US"/>
          </a:p>
        </p:txBody>
      </p:sp>
      <p:pic>
        <p:nvPicPr>
          <p:cNvPr id="96260" name="Picture 4" descr="1890_poprankings_flowra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4656138"/>
          </a:xfrm>
          <a:prstGeom prst="rect">
            <a:avLst/>
          </a:prstGeom>
          <a:noFill/>
          <a:extLst>
            <a:ext uri="{909E8E84-426E-40DD-AFC4-6F175D3DCCD1}">
              <a14:hiddenFill xmlns:a14="http://schemas.microsoft.com/office/drawing/2010/main">
                <a:solidFill>
                  <a:srgbClr val="FFFFFF"/>
                </a:solidFill>
              </a14:hiddenFill>
            </a:ext>
          </a:extLst>
        </p:spPr>
      </p:pic>
      <p:sp>
        <p:nvSpPr>
          <p:cNvPr id="96261" name="Rectangle 5"/>
          <p:cNvSpPr>
            <a:spLocks noChangeArrowheads="1"/>
          </p:cNvSpPr>
          <p:nvPr/>
        </p:nvSpPr>
        <p:spPr bwMode="auto">
          <a:xfrm>
            <a:off x="609600" y="457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Linked parallel-coordinates time-series diagram</a:t>
            </a:r>
          </a:p>
        </p:txBody>
      </p:sp>
      <p:sp>
        <p:nvSpPr>
          <p:cNvPr id="96262" name="Text Box 6"/>
          <p:cNvSpPr txBox="1">
            <a:spLocks noChangeArrowheads="1"/>
          </p:cNvSpPr>
          <p:nvPr/>
        </p:nvSpPr>
        <p:spPr bwMode="auto">
          <a:xfrm>
            <a:off x="609600" y="1143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Rank of states &amp; territories in each census, 1790—1890. [Atlas, 1898, plate 2]</a:t>
            </a:r>
          </a:p>
        </p:txBody>
      </p:sp>
      <p:sp>
        <p:nvSpPr>
          <p:cNvPr id="2" name="TextBox 1"/>
          <p:cNvSpPr txBox="1"/>
          <p:nvPr/>
        </p:nvSpPr>
        <p:spPr>
          <a:xfrm>
            <a:off x="5257800" y="5257800"/>
            <a:ext cx="3048000" cy="523220"/>
          </a:xfrm>
          <a:prstGeom prst="rect">
            <a:avLst/>
          </a:prstGeom>
          <a:noFill/>
        </p:spPr>
        <p:txBody>
          <a:bodyPr wrap="square" rtlCol="0">
            <a:spAutoFit/>
          </a:bodyPr>
          <a:lstStyle/>
          <a:p>
            <a:r>
              <a:rPr lang="en-US" sz="1400" dirty="0"/>
              <a:t>Q: What graphical features make this display more easily understood?</a:t>
            </a:r>
          </a:p>
        </p:txBody>
      </p:sp>
    </p:spTree>
    <p:extLst>
      <p:ext uri="{BB962C8B-B14F-4D97-AF65-F5344CB8AC3E}">
        <p14:creationId xmlns:p14="http://schemas.microsoft.com/office/powerpoint/2010/main" val="184017764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5D1B0-608C-4EF2-83CE-B22AB9D16140}" type="slidenum">
              <a:rPr lang="en-US" altLang="en-US"/>
              <a:pPr eaLnBrk="1" hangingPunct="1"/>
              <a:t>62</a:t>
            </a:fld>
            <a:endParaRPr lang="en-US" altLang="en-US"/>
          </a:p>
        </p:txBody>
      </p:sp>
      <p:sp>
        <p:nvSpPr>
          <p:cNvPr id="57347" name="Rectangle 2"/>
          <p:cNvSpPr>
            <a:spLocks noGrp="1" noChangeArrowheads="1"/>
          </p:cNvSpPr>
          <p:nvPr>
            <p:ph type="title"/>
          </p:nvPr>
        </p:nvSpPr>
        <p:spPr>
          <a:xfrm>
            <a:off x="457200" y="304800"/>
            <a:ext cx="8229600" cy="914400"/>
          </a:xfrm>
        </p:spPr>
        <p:txBody>
          <a:bodyPr/>
          <a:lstStyle/>
          <a:p>
            <a:pPr eaLnBrk="1" hangingPunct="1"/>
            <a:r>
              <a:rPr lang="en-US" altLang="en-US"/>
              <a:t>Golden Lessons                                                                   </a:t>
            </a:r>
          </a:p>
        </p:txBody>
      </p:sp>
      <p:sp>
        <p:nvSpPr>
          <p:cNvPr id="57348" name="Rectangle 3"/>
          <p:cNvSpPr>
            <a:spLocks noGrp="1" noChangeArrowheads="1"/>
          </p:cNvSpPr>
          <p:nvPr>
            <p:ph type="body" idx="1"/>
          </p:nvPr>
        </p:nvSpPr>
        <p:spPr>
          <a:xfrm>
            <a:off x="457200" y="1371600"/>
            <a:ext cx="8229600" cy="4525963"/>
          </a:xfrm>
        </p:spPr>
        <p:txBody>
          <a:bodyPr/>
          <a:lstStyle/>
          <a:p>
            <a:pPr eaLnBrk="1" hangingPunct="1"/>
            <a:r>
              <a:rPr lang="en-US" altLang="en-US" sz="2800" dirty="0"/>
              <a:t>What are the lessons for the future?</a:t>
            </a:r>
          </a:p>
          <a:p>
            <a:pPr eaLnBrk="1" hangingPunct="1"/>
            <a:r>
              <a:rPr lang="en-US" altLang="en-US" sz="2400" dirty="0">
                <a:solidFill>
                  <a:srgbClr val="FF0000"/>
                </a:solidFill>
              </a:rPr>
              <a:t>Phenomena</a:t>
            </a:r>
            <a:r>
              <a:rPr lang="en-US" altLang="en-US" sz="2400" dirty="0"/>
              <a:t>, not numbers or simply pretty pictures</a:t>
            </a:r>
          </a:p>
          <a:p>
            <a:pPr lvl="1" eaLnBrk="1" hangingPunct="1"/>
            <a:r>
              <a:rPr lang="en-US" altLang="en-US" sz="2000" dirty="0"/>
              <a:t>Playfair, </a:t>
            </a:r>
            <a:r>
              <a:rPr lang="en-US" altLang="en-US" sz="2000" dirty="0" err="1"/>
              <a:t>Guerry</a:t>
            </a:r>
            <a:r>
              <a:rPr lang="en-US" altLang="en-US" sz="2000" dirty="0"/>
              <a:t>, Minard, Galton, etc. all developed new graphic forms to show </a:t>
            </a:r>
            <a:r>
              <a:rPr lang="en-US" altLang="en-US" sz="2000" b="1" dirty="0"/>
              <a:t>phenomena </a:t>
            </a:r>
            <a:r>
              <a:rPr lang="en-US" altLang="en-US" sz="2000" dirty="0"/>
              <a:t>of deep interest: </a:t>
            </a:r>
          </a:p>
          <a:p>
            <a:pPr lvl="2" eaLnBrk="1" hangingPunct="1"/>
            <a:r>
              <a:rPr lang="en-US" altLang="en-US" sz="2000" dirty="0"/>
              <a:t>balance of trade, rates of crime, patterns in weather data, …</a:t>
            </a:r>
          </a:p>
          <a:p>
            <a:pPr eaLnBrk="1" hangingPunct="1"/>
            <a:r>
              <a:rPr lang="en-US" altLang="en-US" sz="2400" b="1" dirty="0"/>
              <a:t>1</a:t>
            </a:r>
            <a:r>
              <a:rPr lang="en-US" altLang="en-US" sz="2400" b="1" baseline="30000" dirty="0"/>
              <a:t>st</a:t>
            </a:r>
            <a:r>
              <a:rPr lang="en-US" altLang="en-US" sz="2400" b="1" dirty="0"/>
              <a:t> lesson</a:t>
            </a:r>
            <a:r>
              <a:rPr lang="en-US" altLang="en-US" sz="2400" dirty="0"/>
              <a:t>: data visualization today should have a similar focus</a:t>
            </a:r>
          </a:p>
          <a:p>
            <a:pPr lvl="1" eaLnBrk="1" hangingPunct="1"/>
            <a:endParaRPr lang="en-US" altLang="en-US" dirty="0"/>
          </a:p>
        </p:txBody>
      </p:sp>
      <p:pic>
        <p:nvPicPr>
          <p:cNvPr id="131076" name="Picture 4"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21748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25" y="3886200"/>
            <a:ext cx="2687638"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17950"/>
            <a:ext cx="3006725"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31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31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B8FE5C-8B07-4FB2-88BD-B5F36394520B}" type="slidenum">
              <a:rPr lang="en-US"/>
              <a:pPr/>
              <a:t>63</a:t>
            </a:fld>
            <a:endParaRPr lang="en-US"/>
          </a:p>
        </p:txBody>
      </p:sp>
      <p:sp>
        <p:nvSpPr>
          <p:cNvPr id="133122" name="Rectangle 2"/>
          <p:cNvSpPr>
            <a:spLocks noGrp="1" noChangeArrowheads="1"/>
          </p:cNvSpPr>
          <p:nvPr>
            <p:ph type="title"/>
          </p:nvPr>
        </p:nvSpPr>
        <p:spPr/>
        <p:txBody>
          <a:bodyPr>
            <a:normAutofit fontScale="90000"/>
          </a:bodyPr>
          <a:lstStyle/>
          <a:p>
            <a:r>
              <a:rPr lang="en-US"/>
              <a:t>Golden Lessons: Graphical Impact</a:t>
            </a:r>
          </a:p>
        </p:txBody>
      </p:sp>
      <p:sp>
        <p:nvSpPr>
          <p:cNvPr id="133123" name="Rectangle 3"/>
          <p:cNvSpPr>
            <a:spLocks noGrp="1" noChangeArrowheads="1"/>
          </p:cNvSpPr>
          <p:nvPr>
            <p:ph type="body" idx="1"/>
          </p:nvPr>
        </p:nvSpPr>
        <p:spPr/>
        <p:txBody>
          <a:bodyPr/>
          <a:lstStyle/>
          <a:p>
            <a:r>
              <a:rPr lang="en-US" sz="2400"/>
              <a:t>Impact = Interocularity, Immediacy, Inescapability</a:t>
            </a:r>
          </a:p>
          <a:p>
            <a:pPr lvl="1"/>
            <a:r>
              <a:rPr lang="en-US" sz="2000"/>
              <a:t>Playfair, Guerry:  data should “speak to the eyes”</a:t>
            </a:r>
          </a:p>
          <a:p>
            <a:pPr lvl="1"/>
            <a:r>
              <a:rPr lang="en-US" sz="2000"/>
              <a:t>Minard, Lalanne: allow “calculation by the eyes”</a:t>
            </a:r>
          </a:p>
          <a:p>
            <a:pPr lvl="1"/>
            <a:r>
              <a:rPr lang="en-US" sz="2000"/>
              <a:t>Nightingale: graphs should speak to the heart and mind, influence public policy &amp; practice</a:t>
            </a:r>
          </a:p>
          <a:p>
            <a:r>
              <a:rPr lang="en-US" sz="2400"/>
              <a:t>Graphical impact (Tukey, 1990)</a:t>
            </a:r>
          </a:p>
          <a:p>
            <a:pPr lvl="1"/>
            <a:r>
              <a:rPr lang="en-US" sz="2000"/>
              <a:t>Interocularity: the message hits you between the eyes</a:t>
            </a:r>
          </a:p>
          <a:p>
            <a:pPr lvl="1"/>
            <a:r>
              <a:rPr lang="en-US" sz="2000"/>
              <a:t>Immediacy: it hits you fast</a:t>
            </a:r>
          </a:p>
          <a:p>
            <a:pPr lvl="1"/>
            <a:r>
              <a:rPr lang="en-US" sz="2000"/>
              <a:t>Inescapability: it is hard to avoid the message</a:t>
            </a:r>
          </a:p>
          <a:p>
            <a:r>
              <a:rPr lang="en-US" sz="2400" b="1"/>
              <a:t>2</a:t>
            </a:r>
            <a:r>
              <a:rPr lang="en-US" sz="2400" b="1" baseline="30000"/>
              <a:t>nd</a:t>
            </a:r>
            <a:r>
              <a:rPr lang="en-US" sz="2400" b="1"/>
              <a:t> lesson</a:t>
            </a:r>
            <a:r>
              <a:rPr lang="en-US" sz="2400"/>
              <a:t>: strive for visual impact in graphs and tables</a:t>
            </a:r>
          </a:p>
          <a:p>
            <a:endParaRPr lang="en-US" sz="2400"/>
          </a:p>
        </p:txBody>
      </p:sp>
    </p:spTree>
    <p:extLst>
      <p:ext uri="{BB962C8B-B14F-4D97-AF65-F5344CB8AC3E}">
        <p14:creationId xmlns:p14="http://schemas.microsoft.com/office/powerpoint/2010/main" val="42836598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60010A8-05BF-4DA2-8809-579DCF4ABDCB}" type="slidenum">
              <a:rPr lang="en-US"/>
              <a:pPr/>
              <a:t>64</a:t>
            </a:fld>
            <a:endParaRPr lang="en-US"/>
          </a:p>
        </p:txBody>
      </p:sp>
      <p:sp>
        <p:nvSpPr>
          <p:cNvPr id="135170" name="Rectangle 2"/>
          <p:cNvSpPr>
            <a:spLocks noGrp="1" noChangeArrowheads="1"/>
          </p:cNvSpPr>
          <p:nvPr>
            <p:ph type="title"/>
          </p:nvPr>
        </p:nvSpPr>
        <p:spPr/>
        <p:txBody>
          <a:bodyPr>
            <a:normAutofit fontScale="90000"/>
          </a:bodyPr>
          <a:lstStyle/>
          <a:p>
            <a:r>
              <a:rPr lang="en-US"/>
              <a:t>Golden Lessons: Expressive power</a:t>
            </a:r>
          </a:p>
        </p:txBody>
      </p:sp>
      <p:sp>
        <p:nvSpPr>
          <p:cNvPr id="135171" name="Rectangle 3"/>
          <p:cNvSpPr>
            <a:spLocks noGrp="1" noChangeArrowheads="1"/>
          </p:cNvSpPr>
          <p:nvPr>
            <p:ph type="body" idx="1"/>
          </p:nvPr>
        </p:nvSpPr>
        <p:spPr/>
        <p:txBody>
          <a:bodyPr/>
          <a:lstStyle/>
          <a:p>
            <a:r>
              <a:rPr lang="en-US" sz="2400" dirty="0"/>
              <a:t>Hand-made graphics were often beautiful but entailed much sweat and hard work.</a:t>
            </a:r>
          </a:p>
          <a:p>
            <a:r>
              <a:rPr lang="en-US" sz="2400" dirty="0"/>
              <a:t>Today: software– ease of use vs. expressive power</a:t>
            </a:r>
          </a:p>
          <a:p>
            <a:r>
              <a:rPr lang="en-US" sz="2400" dirty="0"/>
              <a:t>Theories of graphics </a:t>
            </a:r>
            <a:r>
              <a:rPr lang="en-US" sz="2400" dirty="0">
                <a:cs typeface="Arial" charset="0"/>
              </a:rPr>
              <a:t>→ graphic “languages”</a:t>
            </a:r>
          </a:p>
          <a:p>
            <a:pPr lvl="1"/>
            <a:r>
              <a:rPr lang="en-US" sz="2400" dirty="0" err="1">
                <a:cs typeface="Arial" charset="0"/>
              </a:rPr>
              <a:t>Bertin</a:t>
            </a:r>
            <a:r>
              <a:rPr lang="en-US" sz="2400" dirty="0">
                <a:cs typeface="Arial" charset="0"/>
              </a:rPr>
              <a:t>: </a:t>
            </a:r>
            <a:r>
              <a:rPr lang="en-US" sz="2400" i="1" dirty="0">
                <a:cs typeface="Arial" charset="0"/>
              </a:rPr>
              <a:t>Semiology of graphics</a:t>
            </a:r>
          </a:p>
          <a:p>
            <a:pPr lvl="1"/>
            <a:r>
              <a:rPr lang="en-US" sz="2400" dirty="0">
                <a:cs typeface="Arial" charset="0"/>
              </a:rPr>
              <a:t>Wilkinson: </a:t>
            </a:r>
            <a:r>
              <a:rPr lang="en-US" sz="2400" i="1" dirty="0">
                <a:cs typeface="Arial" charset="0"/>
              </a:rPr>
              <a:t>Grammar of Graphics</a:t>
            </a:r>
          </a:p>
          <a:p>
            <a:pPr lvl="2"/>
            <a:r>
              <a:rPr lang="en-US" sz="2000" dirty="0">
                <a:cs typeface="Arial" charset="0"/>
              </a:rPr>
              <a:t>Wickham: </a:t>
            </a:r>
            <a:r>
              <a:rPr lang="en-US" sz="2000" i="1" dirty="0">
                <a:cs typeface="Arial" charset="0"/>
              </a:rPr>
              <a:t>ggplot2</a:t>
            </a:r>
            <a:r>
              <a:rPr lang="en-US" sz="2000" dirty="0">
                <a:cs typeface="Arial" charset="0"/>
              </a:rPr>
              <a:t> R package</a:t>
            </a:r>
          </a:p>
          <a:p>
            <a:pPr lvl="1"/>
            <a:r>
              <a:rPr lang="en-US" sz="2400" dirty="0">
                <a:cs typeface="Arial" charset="0"/>
              </a:rPr>
              <a:t>In all: the devil is in the details!</a:t>
            </a:r>
          </a:p>
          <a:p>
            <a:r>
              <a:rPr lang="en-US" sz="2400" b="1" dirty="0"/>
              <a:t>3</a:t>
            </a:r>
            <a:r>
              <a:rPr lang="en-US" sz="2400" b="1" baseline="30000" dirty="0"/>
              <a:t>rd</a:t>
            </a:r>
            <a:r>
              <a:rPr lang="en-US" sz="2400" b="1" dirty="0"/>
              <a:t> lesson</a:t>
            </a:r>
            <a:r>
              <a:rPr lang="en-US" sz="2400" dirty="0"/>
              <a:t>: continue to reduce the distance between a graphic idea and appearance on screen or paper.</a:t>
            </a:r>
          </a:p>
        </p:txBody>
      </p:sp>
      <p:pic>
        <p:nvPicPr>
          <p:cNvPr id="6" name="Picture 2">
            <a:extLst>
              <a:ext uri="{FF2B5EF4-FFF2-40B4-BE49-F238E27FC236}">
                <a16:creationId xmlns:a16="http://schemas.microsoft.com/office/drawing/2014/main" id="{4160FB0C-AFFB-43C6-86BC-3CFCC16A0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94" y="5479164"/>
            <a:ext cx="832919"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9E8A9013-EED7-47A6-971C-A9B31D01C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8640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231B5B28-610A-451F-ABC4-17B495567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309" y="5457087"/>
            <a:ext cx="85476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a:extLst>
              <a:ext uri="{FF2B5EF4-FFF2-40B4-BE49-F238E27FC236}">
                <a16:creationId xmlns:a16="http://schemas.microsoft.com/office/drawing/2014/main" id="{25C4ED2E-E4D3-423A-A04C-B7D009EC60DB}"/>
              </a:ext>
            </a:extLst>
          </p:cNvPr>
          <p:cNvCxnSpPr/>
          <p:nvPr/>
        </p:nvCxnSpPr>
        <p:spPr>
          <a:xfrm>
            <a:off x="2667000" y="5914287"/>
            <a:ext cx="457200" cy="0"/>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03843-75E6-4155-9F79-18FFA50183CB}"/>
              </a:ext>
            </a:extLst>
          </p:cNvPr>
          <p:cNvCxnSpPr>
            <a:cxnSpLocks/>
          </p:cNvCxnSpPr>
          <p:nvPr/>
        </p:nvCxnSpPr>
        <p:spPr>
          <a:xfrm>
            <a:off x="4303183" y="5906719"/>
            <a:ext cx="1335617" cy="7568"/>
          </a:xfrm>
          <a:prstGeom prst="straightConnector1">
            <a:avLst/>
          </a:prstGeom>
          <a:ln w="381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EB80BD-334A-4401-9E55-A1E649B2BBF9}"/>
              </a:ext>
            </a:extLst>
          </p:cNvPr>
          <p:cNvSpPr txBox="1"/>
          <p:nvPr/>
        </p:nvSpPr>
        <p:spPr>
          <a:xfrm>
            <a:off x="4437591" y="6034457"/>
            <a:ext cx="1066800" cy="381000"/>
          </a:xfrm>
          <a:prstGeom prst="rect">
            <a:avLst/>
          </a:prstGeom>
          <a:noFill/>
        </p:spPr>
        <p:txBody>
          <a:bodyPr wrap="square" rtlCol="0">
            <a:spAutoFit/>
          </a:bodyPr>
          <a:lstStyle/>
          <a:p>
            <a:r>
              <a:rPr lang="en-US" dirty="0"/>
              <a:t>minimize</a:t>
            </a:r>
          </a:p>
        </p:txBody>
      </p:sp>
    </p:spTree>
    <p:extLst>
      <p:ext uri="{BB962C8B-B14F-4D97-AF65-F5344CB8AC3E}">
        <p14:creationId xmlns:p14="http://schemas.microsoft.com/office/powerpoint/2010/main" val="1742497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8F152E0-9040-4B75-92B9-9F8B1234F82F}" type="slidenum">
              <a:rPr lang="en-US"/>
              <a:pPr/>
              <a:t>65</a:t>
            </a:fld>
            <a:endParaRPr lang="en-US"/>
          </a:p>
        </p:txBody>
      </p:sp>
      <p:sp>
        <p:nvSpPr>
          <p:cNvPr id="100354" name="Rectangle 2"/>
          <p:cNvSpPr>
            <a:spLocks noGrp="1" noChangeArrowheads="1"/>
          </p:cNvSpPr>
          <p:nvPr>
            <p:ph type="title"/>
          </p:nvPr>
        </p:nvSpPr>
        <p:spPr>
          <a:xfrm>
            <a:off x="457200" y="274638"/>
            <a:ext cx="8229600" cy="868362"/>
          </a:xfrm>
        </p:spPr>
        <p:txBody>
          <a:bodyPr/>
          <a:lstStyle/>
          <a:p>
            <a:r>
              <a:rPr lang="en-US"/>
              <a:t>Conclusions</a:t>
            </a:r>
          </a:p>
        </p:txBody>
      </p:sp>
      <p:sp>
        <p:nvSpPr>
          <p:cNvPr id="100355" name="Rectangle 3"/>
          <p:cNvSpPr>
            <a:spLocks noGrp="1" noChangeArrowheads="1"/>
          </p:cNvSpPr>
          <p:nvPr>
            <p:ph type="body" idx="1"/>
          </p:nvPr>
        </p:nvSpPr>
        <p:spPr>
          <a:xfrm>
            <a:off x="457200" y="1600200"/>
            <a:ext cx="8229600" cy="4724400"/>
          </a:xfrm>
        </p:spPr>
        <p:txBody>
          <a:bodyPr/>
          <a:lstStyle/>
          <a:p>
            <a:pPr>
              <a:spcBef>
                <a:spcPct val="10000"/>
              </a:spcBef>
            </a:pPr>
            <a:r>
              <a:rPr lang="en-US" sz="2800" dirty="0"/>
              <a:t>Data visualization has deep roots:</a:t>
            </a:r>
          </a:p>
          <a:p>
            <a:pPr lvl="1">
              <a:spcBef>
                <a:spcPct val="10000"/>
              </a:spcBef>
            </a:pPr>
            <a:r>
              <a:rPr lang="en-US" sz="2000" dirty="0"/>
              <a:t> Cartography</a:t>
            </a:r>
          </a:p>
          <a:p>
            <a:pPr lvl="1">
              <a:spcBef>
                <a:spcPct val="10000"/>
              </a:spcBef>
            </a:pPr>
            <a:r>
              <a:rPr lang="en-US" sz="2000" dirty="0"/>
              <a:t> Statistical theory</a:t>
            </a:r>
          </a:p>
          <a:p>
            <a:pPr lvl="1">
              <a:spcBef>
                <a:spcPct val="10000"/>
              </a:spcBef>
            </a:pPr>
            <a:r>
              <a:rPr lang="en-US" sz="2000" dirty="0"/>
              <a:t> Data collection</a:t>
            </a:r>
          </a:p>
          <a:p>
            <a:pPr lvl="1">
              <a:spcBef>
                <a:spcPct val="10000"/>
              </a:spcBef>
            </a:pPr>
            <a:r>
              <a:rPr lang="en-US" sz="2000" dirty="0"/>
              <a:t> Visual thinking</a:t>
            </a:r>
          </a:p>
          <a:p>
            <a:pPr lvl="1">
              <a:spcBef>
                <a:spcPct val="10000"/>
              </a:spcBef>
            </a:pPr>
            <a:r>
              <a:rPr lang="en-US" sz="2000" dirty="0"/>
              <a:t> Technology</a:t>
            </a:r>
          </a:p>
          <a:p>
            <a:r>
              <a:rPr lang="en-US" sz="2800" dirty="0"/>
              <a:t>The Golden Age:</a:t>
            </a:r>
          </a:p>
          <a:p>
            <a:pPr lvl="1">
              <a:spcBef>
                <a:spcPct val="10000"/>
              </a:spcBef>
            </a:pPr>
            <a:r>
              <a:rPr lang="en-US" sz="2000" dirty="0"/>
              <a:t>Qualitatively distinct, deserves recognition</a:t>
            </a:r>
          </a:p>
          <a:p>
            <a:pPr lvl="1">
              <a:spcBef>
                <a:spcPct val="10000"/>
              </a:spcBef>
            </a:pPr>
            <a:r>
              <a:rPr lang="en-US" sz="2000" dirty="0"/>
              <a:t>Works of unparalleled beauty &amp; scope</a:t>
            </a:r>
          </a:p>
          <a:p>
            <a:pPr lvl="1">
              <a:spcBef>
                <a:spcPct val="10000"/>
              </a:spcBef>
            </a:pPr>
            <a:r>
              <a:rPr lang="en-US" sz="2000" dirty="0"/>
              <a:t>Statistical graphics had a </a:t>
            </a:r>
            <a:r>
              <a:rPr lang="en-US" sz="2000" b="1" i="1" dirty="0"/>
              <a:t>purpose</a:t>
            </a:r>
            <a:r>
              <a:rPr lang="en-US" sz="2000" dirty="0"/>
              <a:t>: tell a story, inform decision</a:t>
            </a:r>
          </a:p>
          <a:p>
            <a:pPr lvl="1">
              <a:spcBef>
                <a:spcPct val="10000"/>
              </a:spcBef>
            </a:pPr>
            <a:r>
              <a:rPr lang="en-US" sz="2000" dirty="0"/>
              <a:t>Provides lessons for today and tomorrow</a:t>
            </a:r>
          </a:p>
        </p:txBody>
      </p:sp>
      <p:sp>
        <p:nvSpPr>
          <p:cNvPr id="100357" name="Rectangle 5"/>
          <p:cNvSpPr>
            <a:spLocks noChangeArrowheads="1"/>
          </p:cNvSpPr>
          <p:nvPr/>
        </p:nvSpPr>
        <p:spPr bwMode="auto">
          <a:xfrm>
            <a:off x="3352800" y="1143000"/>
            <a:ext cx="58229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i="1">
                <a:solidFill>
                  <a:srgbClr val="FF0000"/>
                </a:solidFill>
              </a:rPr>
              <a:t>The only new thing… is the history you don’t know</a:t>
            </a:r>
            <a:r>
              <a:rPr lang="en-US" sz="1400" b="1">
                <a:solidFill>
                  <a:srgbClr val="000000"/>
                </a:solidFill>
              </a:rPr>
              <a:t> – Harry Truman</a:t>
            </a:r>
          </a:p>
        </p:txBody>
      </p:sp>
      <p:sp>
        <p:nvSpPr>
          <p:cNvPr id="100358" name="AutoShape 6"/>
          <p:cNvSpPr>
            <a:spLocks/>
          </p:cNvSpPr>
          <p:nvPr/>
        </p:nvSpPr>
        <p:spPr bwMode="auto">
          <a:xfrm>
            <a:off x="3581400" y="2209800"/>
            <a:ext cx="304800" cy="1524000"/>
          </a:xfrm>
          <a:prstGeom prst="rightBrace">
            <a:avLst>
              <a:gd name="adj1" fmla="val 41667"/>
              <a:gd name="adj2" fmla="val 50000"/>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Text Box 7"/>
          <p:cNvSpPr txBox="1">
            <a:spLocks noChangeArrowheads="1"/>
          </p:cNvSpPr>
          <p:nvPr/>
        </p:nvSpPr>
        <p:spPr bwMode="auto">
          <a:xfrm>
            <a:off x="4114800" y="2667000"/>
            <a:ext cx="3124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All combine to give insightful views of data</a:t>
            </a:r>
          </a:p>
        </p:txBody>
      </p:sp>
    </p:spTree>
    <p:extLst>
      <p:ext uri="{BB962C8B-B14F-4D97-AF65-F5344CB8AC3E}">
        <p14:creationId xmlns:p14="http://schemas.microsoft.com/office/powerpoint/2010/main" val="40287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6A5F041-6C9D-4475-BAF9-6A80DDC7558F}" type="slidenum">
              <a:rPr lang="en-US"/>
              <a:pPr/>
              <a:t>7</a:t>
            </a:fld>
            <a:endParaRPr lang="en-US"/>
          </a:p>
        </p:txBody>
      </p:sp>
      <p:sp>
        <p:nvSpPr>
          <p:cNvPr id="106498" name="Rectangle 2"/>
          <p:cNvSpPr>
            <a:spLocks noGrp="1" noChangeArrowheads="1"/>
          </p:cNvSpPr>
          <p:nvPr>
            <p:ph type="title"/>
          </p:nvPr>
        </p:nvSpPr>
        <p:spPr>
          <a:xfrm>
            <a:off x="457200" y="274638"/>
            <a:ext cx="8229600" cy="944562"/>
          </a:xfrm>
        </p:spPr>
        <p:txBody>
          <a:bodyPr/>
          <a:lstStyle/>
          <a:p>
            <a:r>
              <a:rPr lang="en-US"/>
              <a:t>Preludes: technology</a:t>
            </a:r>
          </a:p>
        </p:txBody>
      </p:sp>
      <p:sp>
        <p:nvSpPr>
          <p:cNvPr id="106499" name="Rectangle 3"/>
          <p:cNvSpPr>
            <a:spLocks noGrp="1" noChangeArrowheads="1"/>
          </p:cNvSpPr>
          <p:nvPr>
            <p:ph type="body" idx="1"/>
          </p:nvPr>
        </p:nvSpPr>
        <p:spPr>
          <a:xfrm>
            <a:off x="457200" y="1371600"/>
            <a:ext cx="8229600" cy="1752600"/>
          </a:xfrm>
        </p:spPr>
        <p:txBody>
          <a:bodyPr/>
          <a:lstStyle/>
          <a:p>
            <a:pPr>
              <a:lnSpc>
                <a:spcPct val="90000"/>
              </a:lnSpc>
              <a:spcBef>
                <a:spcPts val="200"/>
              </a:spcBef>
            </a:pPr>
            <a:r>
              <a:rPr lang="en-US" sz="2000" dirty="0"/>
              <a:t>Copperplate </a:t>
            </a:r>
            <a:r>
              <a:rPr lang="en-US" sz="2000" dirty="0">
                <a:cs typeface="Arial" charset="0"/>
              </a:rPr>
              <a:t>→ </a:t>
            </a:r>
            <a:r>
              <a:rPr lang="en-US" sz="2000" dirty="0"/>
              <a:t>Lithography (1800+) </a:t>
            </a:r>
            <a:r>
              <a:rPr lang="en-US" sz="2000" dirty="0">
                <a:cs typeface="Arial" charset="0"/>
              </a:rPr>
              <a:t>→ color printing (1850+)</a:t>
            </a:r>
            <a:endParaRPr lang="en-US" sz="2000" dirty="0"/>
          </a:p>
          <a:p>
            <a:pPr>
              <a:lnSpc>
                <a:spcPct val="90000"/>
              </a:lnSpc>
              <a:spcBef>
                <a:spcPts val="200"/>
              </a:spcBef>
            </a:pPr>
            <a:r>
              <a:rPr lang="en-US" sz="2000" dirty="0"/>
              <a:t>Automatic recording: James Watt (1822)</a:t>
            </a:r>
          </a:p>
          <a:p>
            <a:pPr>
              <a:lnSpc>
                <a:spcPct val="90000"/>
              </a:lnSpc>
              <a:spcBef>
                <a:spcPts val="200"/>
              </a:spcBef>
            </a:pPr>
            <a:r>
              <a:rPr lang="en-US" sz="2000" dirty="0"/>
              <a:t>Calculation: Babbage (1822/33), </a:t>
            </a:r>
            <a:r>
              <a:rPr lang="en-US" sz="2000" dirty="0" err="1"/>
              <a:t>Guerry</a:t>
            </a:r>
            <a:r>
              <a:rPr lang="en-US" sz="2000" dirty="0"/>
              <a:t> ~1850</a:t>
            </a:r>
          </a:p>
          <a:p>
            <a:pPr>
              <a:lnSpc>
                <a:spcPct val="90000"/>
              </a:lnSpc>
              <a:spcBef>
                <a:spcPts val="200"/>
              </a:spcBef>
            </a:pPr>
            <a:r>
              <a:rPr lang="en-US" sz="2000" dirty="0"/>
              <a:t>Photography: </a:t>
            </a:r>
            <a:r>
              <a:rPr lang="en-US" sz="2000" dirty="0" err="1"/>
              <a:t>Ni</a:t>
            </a:r>
            <a:r>
              <a:rPr lang="en-US" sz="2000" dirty="0" err="1">
                <a:cs typeface="Arial" charset="0"/>
              </a:rPr>
              <a:t>é</a:t>
            </a:r>
            <a:r>
              <a:rPr lang="en-US" sz="2000" dirty="0" err="1"/>
              <a:t>pce</a:t>
            </a:r>
            <a:r>
              <a:rPr lang="en-US" sz="2000" dirty="0"/>
              <a:t> (1827), </a:t>
            </a:r>
            <a:r>
              <a:rPr lang="en-US" sz="2000" dirty="0" err="1"/>
              <a:t>Deguerre</a:t>
            </a:r>
            <a:r>
              <a:rPr lang="en-US" sz="2000" dirty="0"/>
              <a:t> (1839), trichromatic process (1861)</a:t>
            </a:r>
          </a:p>
          <a:p>
            <a:pPr>
              <a:lnSpc>
                <a:spcPct val="90000"/>
              </a:lnSpc>
              <a:spcBef>
                <a:spcPts val="200"/>
              </a:spcBef>
            </a:pPr>
            <a:r>
              <a:rPr lang="en-US" sz="2000" dirty="0"/>
              <a:t>Motion: Muybridge (1872), </a:t>
            </a:r>
            <a:r>
              <a:rPr lang="en-US" sz="2000" dirty="0" err="1"/>
              <a:t>Marey</a:t>
            </a:r>
            <a:r>
              <a:rPr lang="en-US" sz="2000" dirty="0"/>
              <a:t> (1882)</a:t>
            </a:r>
          </a:p>
        </p:txBody>
      </p:sp>
      <p:pic>
        <p:nvPicPr>
          <p:cNvPr id="106500" name="Picture 4" descr="watt-indicator-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381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babbage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44963"/>
            <a:ext cx="2501900" cy="2484437"/>
          </a:xfrm>
          <a:prstGeom prst="rect">
            <a:avLst/>
          </a:prstGeom>
          <a:noFill/>
          <a:extLst>
            <a:ext uri="{909E8E84-426E-40DD-AFC4-6F175D3DCCD1}">
              <a14:hiddenFill xmlns:a14="http://schemas.microsoft.com/office/drawing/2010/main">
                <a:solidFill>
                  <a:srgbClr val="FFFFFF"/>
                </a:solidFill>
              </a14:hiddenFill>
            </a:ext>
          </a:extLst>
        </p:spPr>
      </p:pic>
      <p:pic>
        <p:nvPicPr>
          <p:cNvPr id="106503" name="Picture 7" descr="muybridge_galloping_horse-deta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11625"/>
            <a:ext cx="25654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somers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276600"/>
            <a:ext cx="79248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3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anim calcmode="lin" valueType="num">
                                      <p:cBhvr>
                                        <p:cTn id="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499">
                                            <p:txEl>
                                              <p:pRg st="1" end="1"/>
                                            </p:txEl>
                                          </p:spTgt>
                                        </p:tgtEl>
                                        <p:attrNameLst>
                                          <p:attrName>style.visibility</p:attrName>
                                        </p:attrNameLst>
                                      </p:cBhvr>
                                      <p:to>
                                        <p:strVal val="visible"/>
                                      </p:to>
                                    </p:set>
                                    <p:animEffect transition="in" filter="fade">
                                      <p:cBhvr>
                                        <p:cTn id="14" dur="1000"/>
                                        <p:tgtEl>
                                          <p:spTgt spid="106499">
                                            <p:txEl>
                                              <p:pRg st="1" end="1"/>
                                            </p:txEl>
                                          </p:spTgt>
                                        </p:tgtEl>
                                      </p:cBhvr>
                                    </p:animEffect>
                                    <p:anim calcmode="lin" valueType="num">
                                      <p:cBhvr>
                                        <p:cTn id="1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6499">
                                            <p:txEl>
                                              <p:pRg st="1" end="1"/>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500"/>
                                        </p:tgtEl>
                                        <p:attrNameLst>
                                          <p:attrName>style.visibility</p:attrName>
                                        </p:attrNameLst>
                                      </p:cBhvr>
                                      <p:to>
                                        <p:strVal val="visible"/>
                                      </p:to>
                                    </p:set>
                                    <p:anim calcmode="lin" valueType="num">
                                      <p:cBhvr additive="base">
                                        <p:cTn id="19" dur="500" fill="hold"/>
                                        <p:tgtEl>
                                          <p:spTgt spid="106500"/>
                                        </p:tgtEl>
                                        <p:attrNameLst>
                                          <p:attrName>ppt_x</p:attrName>
                                        </p:attrNameLst>
                                      </p:cBhvr>
                                      <p:tavLst>
                                        <p:tav tm="0">
                                          <p:val>
                                            <p:strVal val="#ppt_x"/>
                                          </p:val>
                                        </p:tav>
                                        <p:tav tm="100000">
                                          <p:val>
                                            <p:strVal val="#ppt_x"/>
                                          </p:val>
                                        </p:tav>
                                      </p:tavLst>
                                    </p:anim>
                                    <p:anim calcmode="lin" valueType="num">
                                      <p:cBhvr additive="base">
                                        <p:cTn id="20"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fade">
                                      <p:cBhvr>
                                        <p:cTn id="25" dur="1000"/>
                                        <p:tgtEl>
                                          <p:spTgt spid="106499">
                                            <p:txEl>
                                              <p:pRg st="2" end="2"/>
                                            </p:txEl>
                                          </p:spTgt>
                                        </p:tgtEl>
                                      </p:cBhvr>
                                    </p:animEffect>
                                    <p:anim calcmode="lin" valueType="num">
                                      <p:cBhvr>
                                        <p:cTn id="26"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6499">
                                            <p:txEl>
                                              <p:pRg st="2" end="2"/>
                                            </p:txEl>
                                          </p:spTgt>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501"/>
                                        </p:tgtEl>
                                        <p:attrNameLst>
                                          <p:attrName>style.visibility</p:attrName>
                                        </p:attrNameLst>
                                      </p:cBhvr>
                                      <p:to>
                                        <p:strVal val="visible"/>
                                      </p:to>
                                    </p:set>
                                    <p:anim calcmode="lin" valueType="num">
                                      <p:cBhvr additive="base">
                                        <p:cTn id="30" dur="500" fill="hold"/>
                                        <p:tgtEl>
                                          <p:spTgt spid="106501"/>
                                        </p:tgtEl>
                                        <p:attrNameLst>
                                          <p:attrName>ppt_x</p:attrName>
                                        </p:attrNameLst>
                                      </p:cBhvr>
                                      <p:tavLst>
                                        <p:tav tm="0">
                                          <p:val>
                                            <p:strVal val="#ppt_x"/>
                                          </p:val>
                                        </p:tav>
                                        <p:tav tm="100000">
                                          <p:val>
                                            <p:strVal val="#ppt_x"/>
                                          </p:val>
                                        </p:tav>
                                      </p:tavLst>
                                    </p:anim>
                                    <p:anim calcmode="lin" valueType="num">
                                      <p:cBhvr additive="base">
                                        <p:cTn id="31"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1000"/>
                                        <p:tgtEl>
                                          <p:spTgt spid="106499">
                                            <p:txEl>
                                              <p:pRg st="3" end="3"/>
                                            </p:txEl>
                                          </p:spTgt>
                                        </p:tgtEl>
                                      </p:cBhvr>
                                    </p:animEffect>
                                    <p:anim calcmode="lin" valueType="num">
                                      <p:cBhvr>
                                        <p:cTn id="37" dur="10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64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6499">
                                            <p:txEl>
                                              <p:pRg st="4" end="4"/>
                                            </p:txEl>
                                          </p:spTgt>
                                        </p:tgtEl>
                                        <p:attrNameLst>
                                          <p:attrName>style.visibility</p:attrName>
                                        </p:attrNameLst>
                                      </p:cBhvr>
                                      <p:to>
                                        <p:strVal val="visible"/>
                                      </p:to>
                                    </p:set>
                                    <p:animEffect transition="in" filter="fade">
                                      <p:cBhvr>
                                        <p:cTn id="43" dur="1000"/>
                                        <p:tgtEl>
                                          <p:spTgt spid="106499">
                                            <p:txEl>
                                              <p:pRg st="4" end="4"/>
                                            </p:txEl>
                                          </p:spTgt>
                                        </p:tgtEl>
                                      </p:cBhvr>
                                    </p:animEffect>
                                    <p:anim calcmode="lin" valueType="num">
                                      <p:cBhvr>
                                        <p:cTn id="44"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06499">
                                            <p:txEl>
                                              <p:pRg st="4" end="4"/>
                                            </p:txEl>
                                          </p:spTgt>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6503"/>
                                        </p:tgtEl>
                                        <p:attrNameLst>
                                          <p:attrName>style.visibility</p:attrName>
                                        </p:attrNameLst>
                                      </p:cBhvr>
                                      <p:to>
                                        <p:strVal val="visible"/>
                                      </p:to>
                                    </p:set>
                                    <p:anim calcmode="lin" valueType="num">
                                      <p:cBhvr additive="base">
                                        <p:cTn id="48" dur="500" fill="hold"/>
                                        <p:tgtEl>
                                          <p:spTgt spid="106503"/>
                                        </p:tgtEl>
                                        <p:attrNameLst>
                                          <p:attrName>ppt_x</p:attrName>
                                        </p:attrNameLst>
                                      </p:cBhvr>
                                      <p:tavLst>
                                        <p:tav tm="0">
                                          <p:val>
                                            <p:strVal val="#ppt_x"/>
                                          </p:val>
                                        </p:tav>
                                        <p:tav tm="100000">
                                          <p:val>
                                            <p:strVal val="#ppt_x"/>
                                          </p:val>
                                        </p:tav>
                                      </p:tavLst>
                                    </p:anim>
                                    <p:anim calcmode="lin" valueType="num">
                                      <p:cBhvr additive="base">
                                        <p:cTn id="49" dur="500" fill="hold"/>
                                        <p:tgtEl>
                                          <p:spTgt spid="10650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504"/>
                                        </p:tgtEl>
                                        <p:attrNameLst>
                                          <p:attrName>style.visibility</p:attrName>
                                        </p:attrNameLst>
                                      </p:cBhvr>
                                      <p:to>
                                        <p:strVal val="visible"/>
                                      </p:to>
                                    </p:set>
                                    <p:anim calcmode="lin" valueType="num">
                                      <p:cBhvr additive="base">
                                        <p:cTn id="52" dur="1000" fill="hold"/>
                                        <p:tgtEl>
                                          <p:spTgt spid="106504"/>
                                        </p:tgtEl>
                                        <p:attrNameLst>
                                          <p:attrName>ppt_x</p:attrName>
                                        </p:attrNameLst>
                                      </p:cBhvr>
                                      <p:tavLst>
                                        <p:tav tm="0">
                                          <p:val>
                                            <p:strVal val="#ppt_x"/>
                                          </p:val>
                                        </p:tav>
                                        <p:tav tm="100000">
                                          <p:val>
                                            <p:strVal val="#ppt_x"/>
                                          </p:val>
                                        </p:tav>
                                      </p:tavLst>
                                    </p:anim>
                                    <p:anim calcmode="lin" valueType="num">
                                      <p:cBhvr additive="base">
                                        <p:cTn id="53" dur="10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6A90D5-DEBE-4849-9525-ABFD1FA73695}" type="slidenum">
              <a:rPr lang="en-US"/>
              <a:pPr/>
              <a:t>8</a:t>
            </a:fld>
            <a:endParaRPr lang="en-US"/>
          </a:p>
        </p:txBody>
      </p:sp>
      <p:sp>
        <p:nvSpPr>
          <p:cNvPr id="108546" name="Rectangle 2"/>
          <p:cNvSpPr>
            <a:spLocks noGrp="1" noChangeArrowheads="1"/>
          </p:cNvSpPr>
          <p:nvPr>
            <p:ph type="title"/>
          </p:nvPr>
        </p:nvSpPr>
        <p:spPr/>
        <p:txBody>
          <a:bodyPr>
            <a:normAutofit fontScale="90000"/>
          </a:bodyPr>
          <a:lstStyle/>
          <a:p>
            <a:r>
              <a:rPr lang="en-US"/>
              <a:t>Preludes: visual language</a:t>
            </a:r>
          </a:p>
        </p:txBody>
      </p:sp>
      <p:sp>
        <p:nvSpPr>
          <p:cNvPr id="108547" name="Rectangle 3"/>
          <p:cNvSpPr>
            <a:spLocks noGrp="1" noChangeArrowheads="1"/>
          </p:cNvSpPr>
          <p:nvPr>
            <p:ph type="body" idx="1"/>
          </p:nvPr>
        </p:nvSpPr>
        <p:spPr>
          <a:xfrm>
            <a:off x="457200" y="1371600"/>
            <a:ext cx="8229600" cy="2057400"/>
          </a:xfrm>
        </p:spPr>
        <p:txBody>
          <a:bodyPr/>
          <a:lstStyle/>
          <a:p>
            <a:pPr>
              <a:spcBef>
                <a:spcPct val="0"/>
              </a:spcBef>
            </a:pPr>
            <a:r>
              <a:rPr lang="en-US" sz="2800" dirty="0"/>
              <a:t>Graphs &amp; diagrams</a:t>
            </a:r>
          </a:p>
          <a:p>
            <a:pPr lvl="1">
              <a:spcBef>
                <a:spcPct val="0"/>
              </a:spcBef>
            </a:pPr>
            <a:r>
              <a:rPr lang="en-US" sz="2400" dirty="0"/>
              <a:t>Line, bar, pie charts– </a:t>
            </a:r>
            <a:r>
              <a:rPr lang="en-US" sz="2400" dirty="0" err="1"/>
              <a:t>Playfair</a:t>
            </a:r>
            <a:r>
              <a:rPr lang="en-US" sz="2400" dirty="0"/>
              <a:t> (1786, 1801)</a:t>
            </a:r>
          </a:p>
          <a:p>
            <a:pPr lvl="1">
              <a:spcBef>
                <a:spcPct val="0"/>
              </a:spcBef>
            </a:pPr>
            <a:r>
              <a:rPr lang="en-US" sz="2400" dirty="0"/>
              <a:t>Scatterplot– Herschel (1832)</a:t>
            </a:r>
          </a:p>
          <a:p>
            <a:pPr lvl="1">
              <a:spcBef>
                <a:spcPct val="0"/>
              </a:spcBef>
            </a:pPr>
            <a:r>
              <a:rPr lang="en-US" sz="2400" dirty="0"/>
              <a:t>Polar plots– </a:t>
            </a:r>
            <a:r>
              <a:rPr lang="en-US" sz="2400" dirty="0" err="1"/>
              <a:t>Guerry</a:t>
            </a:r>
            <a:r>
              <a:rPr lang="en-US" sz="2400" dirty="0"/>
              <a:t> (1829), Nightingale (1857)</a:t>
            </a:r>
          </a:p>
          <a:p>
            <a:pPr lvl="1">
              <a:spcBef>
                <a:spcPct val="0"/>
              </a:spcBef>
            </a:pPr>
            <a:r>
              <a:rPr lang="en-US" sz="2400" dirty="0" err="1"/>
              <a:t>Nomograms</a:t>
            </a:r>
            <a:r>
              <a:rPr lang="en-US" sz="2400" dirty="0"/>
              <a:t> &amp; graphical calculation– </a:t>
            </a:r>
            <a:r>
              <a:rPr lang="en-US" sz="2400" dirty="0" err="1"/>
              <a:t>Lalanne</a:t>
            </a:r>
            <a:r>
              <a:rPr lang="en-US" sz="2400" dirty="0"/>
              <a:t> (1846)</a:t>
            </a:r>
          </a:p>
          <a:p>
            <a:pPr lvl="1">
              <a:spcBef>
                <a:spcPct val="0"/>
              </a:spcBef>
            </a:pPr>
            <a:endParaRPr lang="en-US" sz="2400" dirty="0"/>
          </a:p>
        </p:txBody>
      </p:sp>
      <p:pic>
        <p:nvPicPr>
          <p:cNvPr id="108549" name="Picture 5" descr="Lalanne1-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742600"/>
            <a:ext cx="2622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playfair-p20_180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7375" y="3666400"/>
            <a:ext cx="171926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playfair2-pie-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99750"/>
            <a:ext cx="4162425" cy="258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08550"/>
                                        </p:tgtEl>
                                        <p:attrNameLst>
                                          <p:attrName>style.visibility</p:attrName>
                                        </p:attrNameLst>
                                      </p:cBhvr>
                                      <p:to>
                                        <p:strVal val="visible"/>
                                      </p:to>
                                    </p:set>
                                    <p:animEffect transition="in" filter="fade">
                                      <p:cBhvr>
                                        <p:cTn id="9" dur="1000"/>
                                        <p:tgtEl>
                                          <p:spTgt spid="108550"/>
                                        </p:tgtEl>
                                      </p:cBhvr>
                                    </p:animEffect>
                                    <p:anim calcmode="lin" valueType="num">
                                      <p:cBhvr>
                                        <p:cTn id="10" dur="1000" fill="hold"/>
                                        <p:tgtEl>
                                          <p:spTgt spid="108550"/>
                                        </p:tgtEl>
                                        <p:attrNameLst>
                                          <p:attrName>ppt_x</p:attrName>
                                        </p:attrNameLst>
                                      </p:cBhvr>
                                      <p:tavLst>
                                        <p:tav tm="0">
                                          <p:val>
                                            <p:strVal val="#ppt_x"/>
                                          </p:val>
                                        </p:tav>
                                        <p:tav tm="100000">
                                          <p:val>
                                            <p:strVal val="#ppt_x"/>
                                          </p:val>
                                        </p:tav>
                                      </p:tavLst>
                                    </p:anim>
                                    <p:anim calcmode="lin" valueType="num">
                                      <p:cBhvr>
                                        <p:cTn id="11" dur="1000" fill="hold"/>
                                        <p:tgtEl>
                                          <p:spTgt spid="10855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08551"/>
                                        </p:tgtEl>
                                        <p:attrNameLst>
                                          <p:attrName>style.visibility</p:attrName>
                                        </p:attrNameLst>
                                      </p:cBhvr>
                                      <p:to>
                                        <p:strVal val="visible"/>
                                      </p:to>
                                    </p:set>
                                    <p:animEffect transition="in" filter="fade">
                                      <p:cBhvr>
                                        <p:cTn id="14" dur="1000"/>
                                        <p:tgtEl>
                                          <p:spTgt spid="108551"/>
                                        </p:tgtEl>
                                      </p:cBhvr>
                                    </p:animEffect>
                                    <p:anim calcmode="lin" valueType="num">
                                      <p:cBhvr>
                                        <p:cTn id="15" dur="1000" fill="hold"/>
                                        <p:tgtEl>
                                          <p:spTgt spid="108551"/>
                                        </p:tgtEl>
                                        <p:attrNameLst>
                                          <p:attrName>ppt_x</p:attrName>
                                        </p:attrNameLst>
                                      </p:cBhvr>
                                      <p:tavLst>
                                        <p:tav tm="0">
                                          <p:val>
                                            <p:strVal val="#ppt_x"/>
                                          </p:val>
                                        </p:tav>
                                        <p:tav tm="100000">
                                          <p:val>
                                            <p:strVal val="#ppt_x"/>
                                          </p:val>
                                        </p:tav>
                                      </p:tavLst>
                                    </p:anim>
                                    <p:anim calcmode="lin" valueType="num">
                                      <p:cBhvr>
                                        <p:cTn id="16" dur="1000" fill="hold"/>
                                        <p:tgtEl>
                                          <p:spTgt spid="1085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7">
                                            <p:txEl>
                                              <p:pRg st="4" end="4"/>
                                            </p:txEl>
                                          </p:spTgt>
                                        </p:tgtEl>
                                        <p:attrNameLst>
                                          <p:attrName>style.visibility</p:attrName>
                                        </p:attrNameLst>
                                      </p:cBhvr>
                                      <p:to>
                                        <p:strVal val="visible"/>
                                      </p:to>
                                    </p:set>
                                  </p:childTnLst>
                                </p:cTn>
                              </p:par>
                              <p:par>
                                <p:cTn id="27" presetID="42" presetClass="entr" presetSubtype="0" fill="hold" nodeType="withEffect">
                                  <p:stCondLst>
                                    <p:cond delay="0"/>
                                  </p:stCondLst>
                                  <p:childTnLst>
                                    <p:set>
                                      <p:cBhvr>
                                        <p:cTn id="28" dur="1" fill="hold">
                                          <p:stCondLst>
                                            <p:cond delay="0"/>
                                          </p:stCondLst>
                                        </p:cTn>
                                        <p:tgtEl>
                                          <p:spTgt spid="108549"/>
                                        </p:tgtEl>
                                        <p:attrNameLst>
                                          <p:attrName>style.visibility</p:attrName>
                                        </p:attrNameLst>
                                      </p:cBhvr>
                                      <p:to>
                                        <p:strVal val="visible"/>
                                      </p:to>
                                    </p:set>
                                    <p:animEffect transition="in" filter="fade">
                                      <p:cBhvr>
                                        <p:cTn id="29" dur="1000"/>
                                        <p:tgtEl>
                                          <p:spTgt spid="108549"/>
                                        </p:tgtEl>
                                      </p:cBhvr>
                                    </p:animEffect>
                                    <p:anim calcmode="lin" valueType="num">
                                      <p:cBhvr>
                                        <p:cTn id="30" dur="1000" fill="hold"/>
                                        <p:tgtEl>
                                          <p:spTgt spid="108549"/>
                                        </p:tgtEl>
                                        <p:attrNameLst>
                                          <p:attrName>ppt_x</p:attrName>
                                        </p:attrNameLst>
                                      </p:cBhvr>
                                      <p:tavLst>
                                        <p:tav tm="0">
                                          <p:val>
                                            <p:strVal val="#ppt_x"/>
                                          </p:val>
                                        </p:tav>
                                        <p:tav tm="100000">
                                          <p:val>
                                            <p:strVal val="#ppt_x"/>
                                          </p:val>
                                        </p:tav>
                                      </p:tavLst>
                                    </p:anim>
                                    <p:anim calcmode="lin" valueType="num">
                                      <p:cBhvr>
                                        <p:cTn id="31" dur="1000" fill="hold"/>
                                        <p:tgtEl>
                                          <p:spTgt spid="108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FCE7A6-52F7-4826-B5BE-1197D2867165}" type="slidenum">
              <a:rPr lang="en-US"/>
              <a:pPr/>
              <a:t>9</a:t>
            </a:fld>
            <a:endParaRPr lang="en-US"/>
          </a:p>
        </p:txBody>
      </p:sp>
      <p:sp>
        <p:nvSpPr>
          <p:cNvPr id="110594" name="Rectangle 2"/>
          <p:cNvSpPr>
            <a:spLocks noGrp="1" noChangeArrowheads="1"/>
          </p:cNvSpPr>
          <p:nvPr>
            <p:ph type="title"/>
          </p:nvPr>
        </p:nvSpPr>
        <p:spPr/>
        <p:txBody>
          <a:bodyPr>
            <a:normAutofit fontScale="90000"/>
          </a:bodyPr>
          <a:lstStyle/>
          <a:p>
            <a:r>
              <a:rPr lang="en-US"/>
              <a:t>Preludes: visual language</a:t>
            </a:r>
          </a:p>
        </p:txBody>
      </p:sp>
      <p:sp>
        <p:nvSpPr>
          <p:cNvPr id="110595" name="Rectangle 3"/>
          <p:cNvSpPr>
            <a:spLocks noGrp="1" noChangeArrowheads="1"/>
          </p:cNvSpPr>
          <p:nvPr>
            <p:ph type="body" idx="1"/>
          </p:nvPr>
        </p:nvSpPr>
        <p:spPr>
          <a:xfrm>
            <a:off x="424962" y="1295400"/>
            <a:ext cx="5213838" cy="2514600"/>
          </a:xfrm>
        </p:spPr>
        <p:txBody>
          <a:bodyPr/>
          <a:lstStyle/>
          <a:p>
            <a:r>
              <a:rPr lang="en-US" dirty="0"/>
              <a:t>Thematic maps</a:t>
            </a:r>
          </a:p>
          <a:p>
            <a:pPr lvl="1">
              <a:spcBef>
                <a:spcPct val="0"/>
              </a:spcBef>
            </a:pPr>
            <a:r>
              <a:rPr lang="en-US" sz="2400" dirty="0"/>
              <a:t>Isopleth– Humboldt (1817)</a:t>
            </a:r>
          </a:p>
          <a:p>
            <a:pPr lvl="1">
              <a:spcBef>
                <a:spcPct val="0"/>
              </a:spcBef>
            </a:pPr>
            <a:r>
              <a:rPr lang="en-US" sz="2400" dirty="0"/>
              <a:t>Choropleth– </a:t>
            </a:r>
            <a:r>
              <a:rPr lang="en-US" sz="2400" dirty="0" err="1"/>
              <a:t>Dupin</a:t>
            </a:r>
            <a:r>
              <a:rPr lang="en-US" sz="2400" dirty="0"/>
              <a:t> (1826)</a:t>
            </a:r>
          </a:p>
          <a:p>
            <a:pPr lvl="1">
              <a:spcBef>
                <a:spcPct val="0"/>
              </a:spcBef>
            </a:pPr>
            <a:r>
              <a:rPr lang="en-US" sz="2400" dirty="0"/>
              <a:t>Dot– Fr</a:t>
            </a:r>
            <a:r>
              <a:rPr lang="en-US" sz="2400" dirty="0">
                <a:cs typeface="Arial" charset="0"/>
              </a:rPr>
              <a:t>è</a:t>
            </a:r>
            <a:r>
              <a:rPr lang="en-US" sz="2400" dirty="0"/>
              <a:t>re de </a:t>
            </a:r>
            <a:r>
              <a:rPr lang="en-US" sz="2400" dirty="0" err="1"/>
              <a:t>Montizon</a:t>
            </a:r>
            <a:r>
              <a:rPr lang="en-US" sz="2400" dirty="0"/>
              <a:t> (1830)</a:t>
            </a:r>
          </a:p>
          <a:p>
            <a:pPr lvl="1">
              <a:spcBef>
                <a:spcPct val="0"/>
              </a:spcBef>
            </a:pPr>
            <a:r>
              <a:rPr lang="en-US" sz="2400" dirty="0"/>
              <a:t>Flow– Harness (1837)</a:t>
            </a:r>
          </a:p>
        </p:txBody>
      </p:sp>
      <p:pic>
        <p:nvPicPr>
          <p:cNvPr id="110597" name="Picture 5"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3973512"/>
            <a:ext cx="2405063" cy="2522538"/>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montizon-dot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199" y="4125912"/>
            <a:ext cx="3381375"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0601" name="Picture 9" descr="harness-flow-cr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399" y="4049712"/>
            <a:ext cx="244951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A13642B3-9619-4257-8338-A1290E215A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7512" y="1264120"/>
            <a:ext cx="3200400" cy="2513796"/>
          </a:xfrm>
          <a:prstGeom prst="rect">
            <a:avLst/>
          </a:prstGeom>
        </p:spPr>
      </p:pic>
    </p:spTree>
    <p:extLst>
      <p:ext uri="{BB962C8B-B14F-4D97-AF65-F5344CB8AC3E}">
        <p14:creationId xmlns:p14="http://schemas.microsoft.com/office/powerpoint/2010/main" val="3342480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 calcmode="lin" valueType="num">
                                      <p:cBhvr additive="base">
                                        <p:cTn id="15"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5">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0595">
                                            <p:txEl>
                                              <p:pRg st="3" end="3"/>
                                            </p:txEl>
                                          </p:spTgt>
                                        </p:tgtEl>
                                        <p:attrNameLst>
                                          <p:attrName>style.visibility</p:attrName>
                                        </p:attrNameLst>
                                      </p:cBhvr>
                                      <p:to>
                                        <p:strVal val="visible"/>
                                      </p:to>
                                    </p:set>
                                    <p:anim calcmode="lin" valueType="num">
                                      <p:cBhvr additive="base">
                                        <p:cTn id="23"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595">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4400</TotalTime>
  <Words>5202</Words>
  <Application>Microsoft Office PowerPoint</Application>
  <PresentationFormat>On-screen Show (4:3)</PresentationFormat>
  <Paragraphs>636</Paragraphs>
  <Slides>65</Slides>
  <Notes>60</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Wingdings</vt:lpstr>
      <vt:lpstr>1_Office Theme</vt:lpstr>
      <vt:lpstr>The Golden Age of Statistical Graphics</vt:lpstr>
      <vt:lpstr>The Golden Age: ~ 1850 -- 1900</vt:lpstr>
      <vt:lpstr>What makes an “Age”? What makes one “Golden”?</vt:lpstr>
      <vt:lpstr>Some Golden Ages</vt:lpstr>
      <vt:lpstr>Preludes to the Golden Age</vt:lpstr>
      <vt:lpstr>Preludes: data</vt:lpstr>
      <vt:lpstr>Preludes: technology</vt:lpstr>
      <vt:lpstr>Preludes: visual language</vt:lpstr>
      <vt:lpstr>Preludes: visual language</vt:lpstr>
      <vt:lpstr>Visual language: thematic maps &amp; statistical graphics</vt:lpstr>
      <vt:lpstr>Data visualization: Diffusion of ideas</vt:lpstr>
      <vt:lpstr>Data visualization: Diffusion of ideas</vt:lpstr>
      <vt:lpstr>Data visualization: Diffusion of ideas</vt:lpstr>
      <vt:lpstr>Data visualization: Diffusion of ideas</vt:lpstr>
      <vt:lpstr>Stories from the Golden Age (1850-1900)</vt:lpstr>
      <vt:lpstr>Big questions of the early 1800s</vt:lpstr>
      <vt:lpstr>Quetelet: Anthropometry</vt:lpstr>
      <vt:lpstr>Big data of the early 1800s: “An avalanche of social numbers”</vt:lpstr>
      <vt:lpstr>1. A. M. Guerry and the rise of social science</vt:lpstr>
      <vt:lpstr>Social context of crime in 1820s France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Statistique analytique: General causes of crime</vt:lpstr>
      <vt:lpstr>2. The graphic vision of C. J. Minard</vt:lpstr>
      <vt:lpstr>Visual thinking, visual explanation</vt:lpstr>
      <vt:lpstr>Big questions of the mid 1800s</vt:lpstr>
      <vt:lpstr>Flow maps as visual tools</vt:lpstr>
      <vt:lpstr>Effect of US civil war on cotton trade</vt:lpstr>
      <vt:lpstr>The March Re-Visited (1869)</vt:lpstr>
      <vt:lpstr>Les Chevaliers: Minard’s Tomb</vt:lpstr>
      <vt:lpstr>PowerPoint Presentation</vt:lpstr>
      <vt:lpstr>Galton’s discovery of weather patterns- Perhaps the most notable purely graphic discovery ever! </vt:lpstr>
      <vt:lpstr>PowerPoint Presentation</vt:lpstr>
      <vt:lpstr>PowerPoint Presentation</vt:lpstr>
      <vt:lpstr>Visual abstraction  Patterns</vt:lpstr>
      <vt:lpstr>Visual abstraction  Patterns</vt:lpstr>
      <vt:lpstr>The large picture  Insight</vt:lpstr>
      <vt:lpstr>Visual insight  Theory</vt:lpstr>
      <vt:lpstr>PowerPoint Presentation</vt:lpstr>
      <vt:lpstr>4. Statistical atlases: Data  practice, national identity &amp; graphical excellence</vt:lpstr>
      <vt:lpstr>4. Statistical atlases: Data  practice, national identity &amp; graphical excellence</vt:lpstr>
      <vt:lpstr>Album de statistique graphique</vt:lpstr>
      <vt:lpstr>Album de statistique graphique</vt:lpstr>
      <vt:lpstr>PowerPoint Presentation</vt:lpstr>
      <vt:lpstr>PowerPoint Presentation</vt:lpstr>
      <vt:lpstr>Album de statistique graphique</vt:lpstr>
      <vt:lpstr>PowerPoint Presentation</vt:lpstr>
      <vt:lpstr>PowerPoint Presentation</vt:lpstr>
      <vt:lpstr>PowerPoint Presentation</vt:lpstr>
      <vt:lpstr>PowerPoint Presentation</vt:lpstr>
      <vt:lpstr>ASG now online: David Rumsey</vt:lpstr>
      <vt:lpstr>U.S. Census Atlases</vt:lpstr>
      <vt:lpstr>PowerPoint Presentation</vt:lpstr>
      <vt:lpstr>PowerPoint Presentation</vt:lpstr>
      <vt:lpstr>PowerPoint Presentation</vt:lpstr>
      <vt:lpstr>PowerPoint Presentation</vt:lpstr>
      <vt:lpstr>Golden Lessons                                                                   </vt:lpstr>
      <vt:lpstr>Golden Lessons: Graphical Impact</vt:lpstr>
      <vt:lpstr>Golden Lessons: Expressive power</vt:lpstr>
      <vt:lpstr>Conclusions</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GoldenAge</dc:title>
  <dc:creator>Michael Friendly</dc:creator>
  <cp:lastModifiedBy>Michael L Friendly</cp:lastModifiedBy>
  <cp:revision>68</cp:revision>
  <dcterms:created xsi:type="dcterms:W3CDTF">2017-10-14T20:35:56Z</dcterms:created>
  <dcterms:modified xsi:type="dcterms:W3CDTF">2022-01-31T23:53:48Z</dcterms:modified>
</cp:coreProperties>
</file>